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13" r:id="rId3"/>
    <p:sldId id="299" r:id="rId4"/>
    <p:sldId id="317" r:id="rId5"/>
    <p:sldId id="314" r:id="rId6"/>
    <p:sldId id="283" r:id="rId7"/>
    <p:sldId id="278" r:id="rId8"/>
    <p:sldId id="315" r:id="rId9"/>
    <p:sldId id="284" r:id="rId10"/>
    <p:sldId id="322" r:id="rId11"/>
    <p:sldId id="300" r:id="rId12"/>
    <p:sldId id="312" r:id="rId13"/>
    <p:sldId id="291" r:id="rId14"/>
    <p:sldId id="310" r:id="rId15"/>
    <p:sldId id="303" r:id="rId16"/>
    <p:sldId id="307" r:id="rId17"/>
    <p:sldId id="264" r:id="rId18"/>
    <p:sldId id="296" r:id="rId19"/>
    <p:sldId id="311" r:id="rId20"/>
    <p:sldId id="286" r:id="rId21"/>
    <p:sldId id="287" r:id="rId22"/>
    <p:sldId id="267" r:id="rId23"/>
    <p:sldId id="290" r:id="rId24"/>
    <p:sldId id="292" r:id="rId25"/>
    <p:sldId id="304" r:id="rId26"/>
    <p:sldId id="276" r:id="rId27"/>
    <p:sldId id="309" r:id="rId28"/>
    <p:sldId id="288" r:id="rId29"/>
    <p:sldId id="277" r:id="rId30"/>
    <p:sldId id="305" r:id="rId31"/>
    <p:sldId id="318" r:id="rId32"/>
    <p:sldId id="259" r:id="rId33"/>
    <p:sldId id="266" r:id="rId34"/>
    <p:sldId id="263" r:id="rId35"/>
    <p:sldId id="298" r:id="rId36"/>
    <p:sldId id="272" r:id="rId37"/>
    <p:sldId id="319" r:id="rId38"/>
    <p:sldId id="274" r:id="rId39"/>
    <p:sldId id="308" r:id="rId40"/>
    <p:sldId id="320" r:id="rId41"/>
    <p:sldId id="289" r:id="rId42"/>
    <p:sldId id="323" r:id="rId43"/>
    <p:sldId id="262" r:id="rId44"/>
    <p:sldId id="321" r:id="rId45"/>
    <p:sldId id="324" r:id="rId46"/>
    <p:sldId id="326" r:id="rId47"/>
    <p:sldId id="327" r:id="rId48"/>
    <p:sldId id="328" r:id="rId49"/>
    <p:sldId id="329" r:id="rId50"/>
  </p:sldIdLst>
  <p:sldSz cx="18288000" cy="10287000"/>
  <p:notesSz cx="6858000" cy="9144000"/>
  <p:embeddedFontLst>
    <p:embeddedFont>
      <p:font typeface="Alata" panose="020B0600000101010101" charset="0"/>
      <p:regular r:id="rId52"/>
    </p:embeddedFont>
    <p:embeddedFont>
      <p:font typeface="G마켓 산스 Bold" panose="02000000000000000000" pitchFamily="50" charset="-127"/>
      <p:regular r:id="rId53"/>
    </p:embeddedFont>
    <p:embeddedFont>
      <p:font typeface="Jockey One" panose="020B0600000101010101" charset="-18"/>
      <p:regular r:id="rId54"/>
    </p:embeddedFont>
    <p:embeddedFont>
      <p:font typeface="KBO 다이아고딕 Bold" pitchFamily="2" charset="-127"/>
      <p:bold r:id="rId55"/>
    </p:embeddedFont>
    <p:embeddedFont>
      <p:font typeface="KBO 다이아고딕 Medium" pitchFamily="2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61"/>
    <a:srgbClr val="ED1C24"/>
    <a:srgbClr val="FFFFFF"/>
    <a:srgbClr val="E7E7E7"/>
    <a:srgbClr val="C50009"/>
    <a:srgbClr val="C60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55" autoAdjust="0"/>
  </p:normalViewPr>
  <p:slideViewPr>
    <p:cSldViewPr snapToGrid="0">
      <p:cViewPr varScale="1">
        <p:scale>
          <a:sx n="38" d="100"/>
          <a:sy n="38" d="100"/>
        </p:scale>
        <p:origin x="464" y="5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148492046341414E-2"/>
          <c:y val="3.7548927250062182E-2"/>
          <c:w val="0.89636126120914705"/>
          <c:h val="0.877574974970461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상위타순</c:v>
                </c:pt>
              </c:strCache>
            </c:strRef>
          </c:tx>
          <c:spPr>
            <a:solidFill>
              <a:srgbClr val="00AEE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14.69</c:v>
                </c:pt>
                <c:pt idx="1">
                  <c:v>25.69</c:v>
                </c:pt>
                <c:pt idx="2">
                  <c:v>25.69</c:v>
                </c:pt>
                <c:pt idx="3">
                  <c:v>9.42</c:v>
                </c:pt>
                <c:pt idx="4">
                  <c:v>27.11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3-4287-A89F-19B4E243F6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중심타순</c:v>
                </c:pt>
              </c:strCache>
            </c:strRef>
          </c:tx>
          <c:spPr>
            <a:solidFill>
              <a:srgbClr val="ED1C24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1.1354769767737737E-3"/>
                  <c:y val="-2.58148874844177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13-4287-A89F-19B4E243F6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28.7</c:v>
                </c:pt>
                <c:pt idx="1">
                  <c:v>39.47</c:v>
                </c:pt>
                <c:pt idx="2">
                  <c:v>32.56</c:v>
                </c:pt>
                <c:pt idx="3">
                  <c:v>38.630000000000003</c:v>
                </c:pt>
                <c:pt idx="4">
                  <c:v>27.46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13-4287-A89F-19B4E243F6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하위타순</c:v>
                </c:pt>
              </c:strCache>
            </c:strRef>
          </c:tx>
          <c:spPr>
            <a:solidFill>
              <a:srgbClr val="0025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Sheet1!$D$2:$D$6</c:f>
              <c:numCache>
                <c:formatCode>0.00</c:formatCode>
                <c:ptCount val="5"/>
                <c:pt idx="0">
                  <c:v>15.17</c:v>
                </c:pt>
                <c:pt idx="1">
                  <c:v>14.69</c:v>
                </c:pt>
                <c:pt idx="2">
                  <c:v>27.19</c:v>
                </c:pt>
                <c:pt idx="3">
                  <c:v>12.92</c:v>
                </c:pt>
                <c:pt idx="4">
                  <c:v>9.42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13-4287-A89F-19B4E243F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61736"/>
        <c:axId val="471160168"/>
      </c:barChart>
      <c:catAx>
        <c:axId val="47116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+mn-cs"/>
              </a:defRPr>
            </a:pPr>
            <a:endParaRPr lang="ko-KR"/>
          </a:p>
        </c:txPr>
        <c:crossAx val="471160168"/>
        <c:crosses val="autoZero"/>
        <c:auto val="1"/>
        <c:lblAlgn val="ctr"/>
        <c:lblOffset val="100"/>
        <c:noMultiLvlLbl val="0"/>
      </c:catAx>
      <c:valAx>
        <c:axId val="47116016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+mn-cs"/>
              </a:defRPr>
            </a:pPr>
            <a:endParaRPr lang="ko-KR"/>
          </a:p>
        </c:txPr>
        <c:crossAx val="4711617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148492046341414E-2"/>
          <c:y val="3.7548927250062182E-2"/>
          <c:w val="0.89636126120914705"/>
          <c:h val="0.877574974970461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상위타순</c:v>
                </c:pt>
              </c:strCache>
            </c:strRef>
          </c:tx>
          <c:spPr>
            <a:solidFill>
              <a:srgbClr val="00AEE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33.22</c:v>
                </c:pt>
                <c:pt idx="1">
                  <c:v>49.5</c:v>
                </c:pt>
                <c:pt idx="2">
                  <c:v>24.98</c:v>
                </c:pt>
                <c:pt idx="3">
                  <c:v>32.869999999999997</c:v>
                </c:pt>
                <c:pt idx="4">
                  <c:v>28.41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A-4527-BC03-043C44623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중심타순</c:v>
                </c:pt>
              </c:strCache>
            </c:strRef>
          </c:tx>
          <c:spPr>
            <a:solidFill>
              <a:srgbClr val="ED1C2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38.24</c:v>
                </c:pt>
                <c:pt idx="1">
                  <c:v>44.03</c:v>
                </c:pt>
                <c:pt idx="2">
                  <c:v>55.1</c:v>
                </c:pt>
                <c:pt idx="3">
                  <c:v>45.65</c:v>
                </c:pt>
                <c:pt idx="4">
                  <c:v>45.69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CA-4527-BC03-043C446232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하위타순</c:v>
                </c:pt>
              </c:strCache>
            </c:strRef>
          </c:tx>
          <c:spPr>
            <a:solidFill>
              <a:srgbClr val="0025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Sheet1!$D$2:$D$6</c:f>
              <c:numCache>
                <c:formatCode>0.00</c:formatCode>
                <c:ptCount val="5"/>
                <c:pt idx="0">
                  <c:v>17.03</c:v>
                </c:pt>
                <c:pt idx="1">
                  <c:v>21.83</c:v>
                </c:pt>
                <c:pt idx="2">
                  <c:v>14.41</c:v>
                </c:pt>
                <c:pt idx="3">
                  <c:v>16.16</c:v>
                </c:pt>
                <c:pt idx="4">
                  <c:v>16.510000000000002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CA-4527-BC03-043C44623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60952"/>
        <c:axId val="471159384"/>
      </c:barChart>
      <c:catAx>
        <c:axId val="471160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+mn-cs"/>
              </a:defRPr>
            </a:pPr>
            <a:endParaRPr lang="ko-KR"/>
          </a:p>
        </c:txPr>
        <c:crossAx val="471159384"/>
        <c:crosses val="autoZero"/>
        <c:auto val="1"/>
        <c:lblAlgn val="ctr"/>
        <c:lblOffset val="100"/>
        <c:noMultiLvlLbl val="0"/>
      </c:catAx>
      <c:valAx>
        <c:axId val="471159384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+mn-cs"/>
              </a:defRPr>
            </a:pPr>
            <a:endParaRPr lang="ko-KR"/>
          </a:p>
        </c:txPr>
        <c:crossAx val="471160952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148492046341414E-2"/>
          <c:y val="3.7548927250062182E-2"/>
          <c:w val="0.89636126120914705"/>
          <c:h val="0.877574974970461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하위타순</c:v>
                </c:pt>
              </c:strCache>
            </c:strRef>
          </c:tx>
          <c:spPr>
            <a:solidFill>
              <a:srgbClr val="ED1C2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636.14</c:v>
                </c:pt>
                <c:pt idx="1">
                  <c:v>721.3</c:v>
                </c:pt>
                <c:pt idx="2">
                  <c:v>672.78</c:v>
                </c:pt>
                <c:pt idx="3">
                  <c:v>641.37</c:v>
                </c:pt>
                <c:pt idx="4">
                  <c:v>644.76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E-475C-8092-9023B8FBC6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rgbClr val="0025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KBO 다이아고딕 Medium" pitchFamily="2" charset="-127"/>
                    <a:ea typeface="KBO 다이아고딕 Medium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654.67999999999995</c:v>
                </c:pt>
                <c:pt idx="1">
                  <c:v>748.89</c:v>
                </c:pt>
                <c:pt idx="2">
                  <c:v>689.89</c:v>
                </c:pt>
                <c:pt idx="3">
                  <c:v>662.45</c:v>
                </c:pt>
                <c:pt idx="4">
                  <c:v>661.78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4E-475C-8092-9023B8FBC6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61344"/>
        <c:axId val="471162128"/>
      </c:barChart>
      <c:catAx>
        <c:axId val="47116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+mn-cs"/>
              </a:defRPr>
            </a:pPr>
            <a:endParaRPr lang="ko-KR"/>
          </a:p>
        </c:txPr>
        <c:crossAx val="471162128"/>
        <c:crosses val="autoZero"/>
        <c:auto val="1"/>
        <c:lblAlgn val="ctr"/>
        <c:lblOffset val="100"/>
        <c:noMultiLvlLbl val="0"/>
      </c:catAx>
      <c:valAx>
        <c:axId val="471162128"/>
        <c:scaling>
          <c:orientation val="minMax"/>
          <c:max val="760"/>
          <c:min val="56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+mn-cs"/>
              </a:defRPr>
            </a:pPr>
            <a:endParaRPr lang="ko-KR"/>
          </a:p>
        </c:txPr>
        <c:crossAx val="47116134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3352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97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6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528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2cf09ae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2cf09ae4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223638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2cf09ae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2cf09ae4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29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1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16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46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5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2cdab9d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2cdab9d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0082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2cdab9d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2cdab9d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51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2cdab9d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2cdab9d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00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353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390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0989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96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76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88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92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2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80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52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13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668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35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759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1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336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352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747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2cf09ae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2cf09ae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693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2cf09ae4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2cf09ae4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818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프로젝트 소개입니다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17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446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950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dab9d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dab9d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99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237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프로젝트 소개입니다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18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93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078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571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040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cf09ae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cf09ae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9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2cf09ae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2cf09ae4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216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2cf09ae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2cf09ae4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63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2cf09ae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2cf09ae4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6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2cf09ae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2cf09ae4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07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cdab9d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cdab9d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6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blipFill dpi="0" rotWithShape="1">
          <a:blip r:embed="rId2">
            <a:alphaModFix amt="6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saturation sat="99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9;p15">
            <a:extLst>
              <a:ext uri="{FF2B5EF4-FFF2-40B4-BE49-F238E27FC236}">
                <a16:creationId xmlns:a16="http://schemas.microsoft.com/office/drawing/2014/main" id="{C7502E0B-57E5-E27C-3751-382B8B87D9AE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39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CEB204-01DB-5C04-9008-42D67B261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898538" y="9561821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defRPr>
            </a:lvl1pPr>
          </a:lstStyle>
          <a:p>
            <a:fld id="{3FF0ED40-2C94-4F89-A6E4-4C44801210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seball-in-play.com/220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2" y="72117"/>
            <a:ext cx="18288000" cy="1028700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218152" y="5024220"/>
            <a:ext cx="11087100" cy="23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추정 득점 예측 모델을 통한</a:t>
            </a:r>
            <a:endParaRPr lang="en-US" altLang="ko-KR" sz="66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팀별 최적 라인업 추천</a:t>
            </a:r>
            <a:endParaRPr sz="66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AE3EEF-9463-9971-2F7C-52559BE9D28C}"/>
              </a:ext>
            </a:extLst>
          </p:cNvPr>
          <p:cNvSpPr/>
          <p:nvPr/>
        </p:nvSpPr>
        <p:spPr>
          <a:xfrm>
            <a:off x="17252" y="7302336"/>
            <a:ext cx="18270747" cy="1159096"/>
          </a:xfrm>
          <a:prstGeom prst="rect">
            <a:avLst/>
          </a:prstGeom>
          <a:solidFill>
            <a:srgbClr val="0025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4350E1-199D-C972-091F-0604BF7F5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/>
          <a:stretch/>
        </p:blipFill>
        <p:spPr bwMode="auto">
          <a:xfrm>
            <a:off x="-113598" y="1853278"/>
            <a:ext cx="7477292" cy="825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E5EEA0-8D4F-D150-D8DA-FC263CCC654E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03A7F5-E8F6-088D-669D-C4B6EA151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691" y="9768811"/>
            <a:ext cx="8122380" cy="341082"/>
          </a:xfrm>
          <a:prstGeom prst="rect">
            <a:avLst/>
          </a:prstGeom>
        </p:spPr>
      </p:pic>
      <p:sp>
        <p:nvSpPr>
          <p:cNvPr id="12" name="Google Shape;56;p13"/>
          <p:cNvSpPr txBox="1"/>
          <p:nvPr/>
        </p:nvSpPr>
        <p:spPr>
          <a:xfrm>
            <a:off x="7707630" y="6828877"/>
            <a:ext cx="10073640" cy="207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데이터톤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퍼펙트게임 </a:t>
            </a:r>
            <a:endParaRPr lang="en-US" altLang="ko-KR" sz="3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  <a:cs typeface="Alata"/>
              <a:sym typeface="Alata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김나라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김소희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김지우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이소희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이영한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이학주</a:t>
            </a:r>
            <a:r>
              <a:rPr lang="en-US" altLang="ko-KR" sz="3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3FDD587C-6BE2-BA50-88A1-1276EB25F962}"/>
              </a:ext>
            </a:extLst>
          </p:cNvPr>
          <p:cNvSpPr txBox="1"/>
          <p:nvPr/>
        </p:nvSpPr>
        <p:spPr>
          <a:xfrm>
            <a:off x="16168254" y="824221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2024.06.27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5374"/>
            <a:ext cx="18288000" cy="131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4C8D9F-F76A-B55B-ECC1-04FB05B7BF0B}"/>
              </a:ext>
            </a:extLst>
          </p:cNvPr>
          <p:cNvGraphicFramePr>
            <a:graphicFrameLocks noGrp="1"/>
          </p:cNvGraphicFramePr>
          <p:nvPr/>
        </p:nvGraphicFramePr>
        <p:xfrm>
          <a:off x="322532" y="1126580"/>
          <a:ext cx="2764468" cy="7848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497">
                  <a:extLst>
                    <a:ext uri="{9D8B030D-6E8A-4147-A177-3AD203B41FA5}">
                      <a16:colId xmlns:a16="http://schemas.microsoft.com/office/drawing/2014/main" val="2006311310"/>
                    </a:ext>
                  </a:extLst>
                </a:gridCol>
                <a:gridCol w="1695971">
                  <a:extLst>
                    <a:ext uri="{9D8B030D-6E8A-4147-A177-3AD203B41FA5}">
                      <a16:colId xmlns:a16="http://schemas.microsoft.com/office/drawing/2014/main" val="2873093123"/>
                    </a:ext>
                  </a:extLst>
                </a:gridCol>
              </a:tblGrid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32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분류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32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48126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상위타선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83743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86398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중심타선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8155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93260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10892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하위타선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8D8F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0084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7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4237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67020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5015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6672A82-ABE4-5FF9-105E-EEEE5B673E08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4F150D-0099-D9E2-8510-BF071C7D385C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78BDB5-289C-3AE5-6827-F78634EB6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28" name="AutoShape 2" descr="이대호 최강야구">
            <a:extLst>
              <a:ext uri="{FF2B5EF4-FFF2-40B4-BE49-F238E27FC236}">
                <a16:creationId xmlns:a16="http://schemas.microsoft.com/office/drawing/2014/main" id="{5CB29141-3042-B4E3-83B5-A04375BA3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B7CC8D-CDDB-33E2-29AF-56CFA699A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47" y="2182329"/>
            <a:ext cx="5450615" cy="6227141"/>
          </a:xfrm>
          <a:prstGeom prst="rect">
            <a:avLst/>
          </a:prstGeom>
        </p:spPr>
      </p:pic>
      <p:sp>
        <p:nvSpPr>
          <p:cNvPr id="29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5186217" y="383276"/>
            <a:ext cx="7915566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야구 용어 정리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44AFA6BC-368C-5017-0DB7-54C797BFA142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10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560096-0B4C-3FAD-A018-8CAAF58EB08F}"/>
              </a:ext>
            </a:extLst>
          </p:cNvPr>
          <p:cNvGrpSpPr/>
          <p:nvPr/>
        </p:nvGrpSpPr>
        <p:grpSpPr>
          <a:xfrm>
            <a:off x="9745909" y="3170957"/>
            <a:ext cx="7716768" cy="4249884"/>
            <a:chOff x="691556" y="2905693"/>
            <a:chExt cx="7716768" cy="424988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AC38F5A-4B8C-D472-5224-C895A159174A}"/>
                </a:ext>
              </a:extLst>
            </p:cNvPr>
            <p:cNvSpPr/>
            <p:nvPr/>
          </p:nvSpPr>
          <p:spPr>
            <a:xfrm>
              <a:off x="691556" y="3848758"/>
              <a:ext cx="7716768" cy="919528"/>
            </a:xfrm>
            <a:prstGeom prst="roundRect">
              <a:avLst>
                <a:gd name="adj" fmla="val 9301"/>
              </a:avLst>
            </a:prstGeom>
            <a:solidFill>
              <a:schemeClr val="bg1"/>
            </a:solidFill>
            <a:ln w="76200">
              <a:solidFill>
                <a:srgbClr val="ED1C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상위타선 </a:t>
              </a:r>
              <a:r>
                <a:rPr lang="en-US" altLang="ko-KR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: </a:t>
              </a:r>
              <a:r>
                <a:rPr lang="ko-KR" altLang="en-US" sz="3600" dirty="0" err="1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출루율</a:t>
              </a:r>
              <a:r>
                <a:rPr lang="en-US" altLang="ko-KR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, </a:t>
              </a:r>
              <a:r>
                <a:rPr lang="ko-KR" altLang="en-US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주루 능력</a:t>
              </a:r>
              <a:endPara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7A3768-AA9B-8DFC-57D6-BE0F4FEC7484}"/>
                </a:ext>
              </a:extLst>
            </p:cNvPr>
            <p:cNvSpPr/>
            <p:nvPr/>
          </p:nvSpPr>
          <p:spPr>
            <a:xfrm>
              <a:off x="691556" y="5020508"/>
              <a:ext cx="7716768" cy="919528"/>
            </a:xfrm>
            <a:prstGeom prst="roundRect">
              <a:avLst>
                <a:gd name="adj" fmla="val 9301"/>
              </a:avLst>
            </a:prstGeom>
            <a:solidFill>
              <a:schemeClr val="bg1"/>
            </a:solidFill>
            <a:ln w="76200">
              <a:solidFill>
                <a:srgbClr val="ED1C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중심타선 </a:t>
              </a:r>
              <a:r>
                <a:rPr lang="en-US" altLang="ko-KR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: </a:t>
              </a:r>
              <a:r>
                <a:rPr lang="ko-KR" altLang="en-US" sz="3600" dirty="0" err="1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장타율</a:t>
              </a:r>
              <a:endPara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F1D2EFD-391D-2FB8-087D-E905F900025C}"/>
                </a:ext>
              </a:extLst>
            </p:cNvPr>
            <p:cNvSpPr/>
            <p:nvPr/>
          </p:nvSpPr>
          <p:spPr>
            <a:xfrm>
              <a:off x="691556" y="6236049"/>
              <a:ext cx="7716768" cy="919528"/>
            </a:xfrm>
            <a:prstGeom prst="roundRect">
              <a:avLst>
                <a:gd name="adj" fmla="val 9301"/>
              </a:avLst>
            </a:prstGeom>
            <a:solidFill>
              <a:schemeClr val="bg1"/>
            </a:solidFill>
            <a:ln w="76200">
              <a:solidFill>
                <a:srgbClr val="ED1C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하위타선 </a:t>
              </a:r>
              <a:r>
                <a:rPr lang="en-US" altLang="ko-KR" sz="3600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: </a:t>
              </a:r>
              <a:r>
                <a:rPr lang="ko-KR" altLang="en-US" sz="3600" dirty="0" err="1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</a:rPr>
                <a:t>출루율</a:t>
              </a:r>
              <a:endPara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18" name="Google Shape;98;p16">
              <a:extLst>
                <a:ext uri="{FF2B5EF4-FFF2-40B4-BE49-F238E27FC236}">
                  <a16:creationId xmlns:a16="http://schemas.microsoft.com/office/drawing/2014/main" id="{F2A0BB00-D542-FCF0-B1B0-00F600BBF000}"/>
                </a:ext>
              </a:extLst>
            </p:cNvPr>
            <p:cNvSpPr txBox="1"/>
            <p:nvPr/>
          </p:nvSpPr>
          <p:spPr>
            <a:xfrm>
              <a:off x="1594148" y="2905693"/>
              <a:ext cx="5911584" cy="91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기존 라인업</a:t>
              </a:r>
              <a:endParaRPr 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6160" y="4481781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02</a:t>
            </a:r>
            <a:r>
              <a:rPr lang="en-US" altLang="ko-KR" sz="8000" dirty="0">
                <a:latin typeface="G마켓 산스 Bold"/>
                <a:ea typeface="G마켓 산스 Bold" panose="02000000000000000000"/>
              </a:rPr>
              <a:t>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데이터</a:t>
            </a:r>
            <a:r>
              <a:rPr lang="ko-KR" altLang="en-US" sz="8000" dirty="0">
                <a:solidFill>
                  <a:srgbClr val="00256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Jockey One"/>
              </a:rPr>
              <a:t>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수집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97DCD-7A4F-B352-55E6-D38159F415AA}"/>
              </a:ext>
            </a:extLst>
          </p:cNvPr>
          <p:cNvSpPr txBox="1"/>
          <p:nvPr/>
        </p:nvSpPr>
        <p:spPr>
          <a:xfrm>
            <a:off x="4924537" y="8753503"/>
            <a:ext cx="84389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KBO 10</a:t>
            </a:r>
            <a:r>
              <a:rPr lang="ko-KR" altLang="en-US" sz="32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개구단</a:t>
            </a:r>
            <a:r>
              <a:rPr lang="ko-KR" altLang="en-US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2019~2024.6.24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출처 </a:t>
            </a:r>
            <a:r>
              <a:rPr lang="en-US" altLang="ko-KR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KBO </a:t>
            </a:r>
            <a:r>
              <a:rPr lang="ko-KR" altLang="en-US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기록실</a:t>
            </a:r>
            <a:r>
              <a:rPr lang="en-US" altLang="ko-KR" sz="32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ko-KR" altLang="en-US" sz="32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스탯티즈</a:t>
            </a:r>
            <a:endParaRPr lang="en-US" altLang="ko-KR" sz="3200" dirty="0">
              <a:solidFill>
                <a:srgbClr val="00256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264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A35784-0E56-EBE0-8885-07C96253B400}"/>
              </a:ext>
            </a:extLst>
          </p:cNvPr>
          <p:cNvSpPr txBox="1"/>
          <p:nvPr/>
        </p:nvSpPr>
        <p:spPr>
          <a:xfrm>
            <a:off x="12093765" y="6326943"/>
            <a:ext cx="5657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kiwoom_batting_order_2024.csv</a:t>
            </a:r>
          </a:p>
        </p:txBody>
      </p:sp>
      <p:sp>
        <p:nvSpPr>
          <p:cNvPr id="13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567160" y="5928439"/>
            <a:ext cx="6581933" cy="11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batting_order</a:t>
            </a:r>
            <a:endParaRPr lang="ko-KR" altLang="en-US" sz="54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6BD248-51CB-40DC-B8F2-26478F3DB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1962"/>
              </p:ext>
            </p:extLst>
          </p:nvPr>
        </p:nvGraphicFramePr>
        <p:xfrm>
          <a:off x="567160" y="6858071"/>
          <a:ext cx="17183726" cy="18288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27409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212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안타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볼넷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사구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삼진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병살타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212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이용규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0.304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212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268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212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8E85006-9EC8-0B1E-3959-5D867846C96F}"/>
              </a:ext>
            </a:extLst>
          </p:cNvPr>
          <p:cNvSpPr txBox="1"/>
          <p:nvPr/>
        </p:nvSpPr>
        <p:spPr>
          <a:xfrm>
            <a:off x="567159" y="8728221"/>
            <a:ext cx="1257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* </a:t>
            </a: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hitter</a:t>
            </a:r>
            <a:r>
              <a:rPr lang="ko-KR" altLang="en-US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에서 </a:t>
            </a: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10</a:t>
            </a:r>
            <a:r>
              <a:rPr lang="ko-KR" altLang="en-US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경기 이상</a:t>
            </a: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31</a:t>
            </a:r>
            <a:r>
              <a:rPr lang="ko-KR" altLang="en-US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타수 이상</a:t>
            </a: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en-US" altLang="ko-KR" sz="24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batting_order</a:t>
            </a:r>
            <a:r>
              <a:rPr lang="ko-KR" altLang="en-US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에서 </a:t>
            </a: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10</a:t>
            </a:r>
            <a:r>
              <a:rPr lang="ko-KR" altLang="en-US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타수 이상 데이터만 사용</a:t>
            </a:r>
            <a:endParaRPr lang="en-US" altLang="ko-KR" sz="2400" dirty="0">
              <a:solidFill>
                <a:srgbClr val="00256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D54388-5066-37D0-6B7F-A6EE5B7C3415}"/>
              </a:ext>
            </a:extLst>
          </p:cNvPr>
          <p:cNvSpPr txBox="1"/>
          <p:nvPr/>
        </p:nvSpPr>
        <p:spPr>
          <a:xfrm>
            <a:off x="13383809" y="636411"/>
            <a:ext cx="436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kiwoom_hitter_2024.csv</a:t>
            </a:r>
          </a:p>
        </p:txBody>
      </p:sp>
      <p:sp>
        <p:nvSpPr>
          <p:cNvPr id="48" name="Google Shape;107;p17">
            <a:extLst>
              <a:ext uri="{FF2B5EF4-FFF2-40B4-BE49-F238E27FC236}">
                <a16:creationId xmlns:a16="http://schemas.microsoft.com/office/drawing/2014/main" id="{003CE851-7E20-D2F6-6F65-B44BBE5CB095}"/>
              </a:ext>
            </a:extLst>
          </p:cNvPr>
          <p:cNvSpPr txBox="1"/>
          <p:nvPr/>
        </p:nvSpPr>
        <p:spPr>
          <a:xfrm>
            <a:off x="567161" y="77013"/>
            <a:ext cx="2882096" cy="11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hitter</a:t>
            </a:r>
            <a:endParaRPr lang="ko-KR" altLang="en-US" sz="54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CC6DBDB1-16BB-3BE8-A96A-083E76DB0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24572"/>
              </p:ext>
            </p:extLst>
          </p:nvPr>
        </p:nvGraphicFramePr>
        <p:xfrm>
          <a:off x="567160" y="1106590"/>
          <a:ext cx="17390100" cy="21945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27409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84044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1151466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1433783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경기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타석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출루율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출루율</a:t>
                      </a:r>
                      <a:endParaRPr lang="en-US" altLang="ko-KR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+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멀티히트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득점권</a:t>
                      </a:r>
                      <a:endParaRPr lang="en-US" altLang="ko-KR" sz="2400" b="0" baseline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대타타율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289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262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0.553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0.412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0.965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0.288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0.336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241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0.527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0.927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김건희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0.321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0.387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0.898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0.317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0.333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99D1000-1FDA-717E-9DA6-73AAE23C1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90164"/>
              </p:ext>
            </p:extLst>
          </p:nvPr>
        </p:nvGraphicFramePr>
        <p:xfrm>
          <a:off x="567160" y="4213754"/>
          <a:ext cx="17081190" cy="18288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27600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27600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227600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227600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227600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227600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485990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1409610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1676490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선수명</a:t>
                      </a:r>
                      <a:endParaRPr lang="ko-KR" altLang="en-US" sz="2400" b="0" i="0" u="none" strike="noStrike" cap="none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팀명</a:t>
                      </a:r>
                      <a:endParaRPr lang="ko-KR" altLang="en-US" sz="2400" b="0" i="0" u="none" strike="noStrike" cap="none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장타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땅볼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뜬공</a:t>
                      </a:r>
                      <a:endParaRPr lang="ko-KR" altLang="en-US" sz="2400" b="0" i="0" u="none" strike="noStrike" cap="none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땅볼</a:t>
                      </a:r>
                      <a:r>
                        <a:rPr lang="en-US" altLang="ko-KR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뜬공</a:t>
                      </a:r>
                      <a:endParaRPr lang="ko-KR" altLang="en-US" sz="2400" b="0" i="0" u="none" strike="noStrike" cap="none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결승타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볼넷</a:t>
                      </a:r>
                      <a:r>
                        <a:rPr lang="en-US" altLang="ko-KR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삼진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투구수</a:t>
                      </a:r>
                      <a:r>
                        <a:rPr lang="en-US" altLang="ko-KR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타석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순수 </a:t>
                      </a:r>
                      <a:r>
                        <a:rPr lang="ko-KR" altLang="en-US" sz="2400" b="0" i="0" u="none" strike="noStrike" cap="none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장타율</a:t>
                      </a:r>
                      <a:endParaRPr lang="ko-KR" altLang="en-US" sz="2400" b="0" i="0" u="none" strike="noStrike" cap="none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4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추정득점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32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61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69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0.88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0.6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3.74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0.198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52.2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0.336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24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60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76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0.79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0.88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3.94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0.191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50.5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김건희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0.321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11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8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1.38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3.81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0.008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8.1</a:t>
                      </a:r>
                      <a:endParaRPr lang="ko-KR" altLang="en-US" sz="24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sp>
        <p:nvSpPr>
          <p:cNvPr id="51" name="Google Shape;107;p17">
            <a:extLst>
              <a:ext uri="{FF2B5EF4-FFF2-40B4-BE49-F238E27FC236}">
                <a16:creationId xmlns:a16="http://schemas.microsoft.com/office/drawing/2014/main" id="{0763B416-251C-0266-4EE5-C726FA61826E}"/>
              </a:ext>
            </a:extLst>
          </p:cNvPr>
          <p:cNvSpPr txBox="1"/>
          <p:nvPr/>
        </p:nvSpPr>
        <p:spPr>
          <a:xfrm>
            <a:off x="567161" y="3274809"/>
            <a:ext cx="5960962" cy="11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hitter_detail</a:t>
            </a:r>
            <a:endParaRPr lang="ko-KR" altLang="en-US" sz="54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51620B-DB27-F750-A9BA-2ADED03A501B}"/>
              </a:ext>
            </a:extLst>
          </p:cNvPr>
          <p:cNvSpPr txBox="1"/>
          <p:nvPr/>
        </p:nvSpPr>
        <p:spPr>
          <a:xfrm>
            <a:off x="12319803" y="3779749"/>
            <a:ext cx="5401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kiwoom_hitter_detail_2024.csv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53A6E1-DE21-F8E0-9763-89CF01172725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C0C4EAD-CB98-4B12-661D-E21464B6A063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F47446-6460-6159-5CA2-592B1EF45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0A4E8DCF-886F-D4BA-4C5F-7DA33878AA8A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4387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BA35784-0E56-EBE0-8885-07C96253B400}"/>
              </a:ext>
            </a:extLst>
          </p:cNvPr>
          <p:cNvSpPr txBox="1"/>
          <p:nvPr/>
        </p:nvSpPr>
        <p:spPr>
          <a:xfrm>
            <a:off x="9487852" y="4224989"/>
            <a:ext cx="4575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kiwoom_runner_2024.csv</a:t>
            </a:r>
          </a:p>
        </p:txBody>
      </p:sp>
      <p:sp>
        <p:nvSpPr>
          <p:cNvPr id="28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567160" y="3706374"/>
            <a:ext cx="3345083" cy="11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runner</a:t>
            </a:r>
            <a:endParaRPr lang="ko-KR" altLang="en-US" sz="66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3543"/>
              </p:ext>
            </p:extLst>
          </p:nvPr>
        </p:nvGraphicFramePr>
        <p:xfrm>
          <a:off x="567160" y="4724406"/>
          <a:ext cx="13496087" cy="20160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492190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40213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537669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537669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53766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537669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869802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경기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도루횟수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도루성공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도루실패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도루성공률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주루사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견제사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89.5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송성문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A53A6E1-DE21-F8E0-9763-89CF01172725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0C4EAD-CB98-4B12-661D-E21464B6A063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F47446-6460-6159-5CA2-592B1EF45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C3995F-3538-27E5-7236-E1F8F9997BD9}"/>
              </a:ext>
            </a:extLst>
          </p:cNvPr>
          <p:cNvSpPr txBox="1"/>
          <p:nvPr/>
        </p:nvSpPr>
        <p:spPr>
          <a:xfrm>
            <a:off x="12866831" y="687210"/>
            <a:ext cx="488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kiwoom_defense_</a:t>
            </a:r>
            <a:r>
              <a:rPr lang="en-US" altLang="ko-KR" sz="24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2024.csv</a:t>
            </a:r>
          </a:p>
        </p:txBody>
      </p:sp>
      <p:sp>
        <p:nvSpPr>
          <p:cNvPr id="14" name="Google Shape;107;p17">
            <a:extLst>
              <a:ext uri="{FF2B5EF4-FFF2-40B4-BE49-F238E27FC236}">
                <a16:creationId xmlns:a16="http://schemas.microsoft.com/office/drawing/2014/main" id="{C28EB4F2-E66E-9A0A-A68B-229BA4E2BCAA}"/>
              </a:ext>
            </a:extLst>
          </p:cNvPr>
          <p:cNvSpPr txBox="1"/>
          <p:nvPr/>
        </p:nvSpPr>
        <p:spPr>
          <a:xfrm>
            <a:off x="567160" y="77013"/>
            <a:ext cx="3918575" cy="11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defense</a:t>
            </a:r>
            <a:endParaRPr lang="ko-KR" altLang="en-US" sz="54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6E30E54-BB40-3ABD-49AA-522A305E0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948331"/>
              </p:ext>
            </p:extLst>
          </p:nvPr>
        </p:nvGraphicFramePr>
        <p:xfrm>
          <a:off x="567160" y="1153497"/>
          <a:ext cx="17153681" cy="2334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13504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13504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213504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424305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077126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408170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436558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90451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213504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1213504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1356512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1070497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1213504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1109038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포지션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수비 승리</a:t>
                      </a:r>
                      <a:endParaRPr lang="en-US" altLang="ko-KR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기여도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경기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선발</a:t>
                      </a:r>
                      <a:r>
                        <a:rPr lang="en-US" altLang="ko-KR" sz="2400" b="0" baseline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경기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수비</a:t>
                      </a:r>
                      <a:r>
                        <a:rPr lang="en-US" altLang="ko-KR" sz="2400" b="0" baseline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이닝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실책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견제사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풋아웃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어시스트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병살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수비율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김재현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포수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410 1/3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316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0.983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1.001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478 2/3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118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166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0.973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최주환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-0.047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445 1/3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395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0.993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EE6DF58-EEFD-7FBC-C9C5-11D992876EF1}"/>
              </a:ext>
            </a:extLst>
          </p:cNvPr>
          <p:cNvSpPr/>
          <p:nvPr/>
        </p:nvSpPr>
        <p:spPr>
          <a:xfrm>
            <a:off x="567160" y="6956995"/>
            <a:ext cx="13789214" cy="1883751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Data Volume </a:t>
            </a:r>
            <a:r>
              <a:rPr lang="en-US" altLang="ko-KR" sz="2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(2019~2024, 10</a:t>
            </a:r>
            <a:r>
              <a:rPr lang="ko-KR" altLang="en-US" sz="2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개 구단</a:t>
            </a:r>
            <a:r>
              <a:rPr lang="en-US" altLang="ko-KR" sz="2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)</a:t>
            </a:r>
          </a:p>
          <a:p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batting order : (</a:t>
            </a:r>
            <a:r>
              <a:rPr lang="nb-NO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12041,14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)</a:t>
            </a:r>
            <a:r>
              <a:rPr lang="nb-NO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, defense : (</a:t>
            </a:r>
            <a:r>
              <a:rPr lang="nb-NO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1703, 18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)</a:t>
            </a:r>
            <a:endParaRPr lang="nb-NO" altLang="ko-KR" sz="2800" b="0" dirty="0">
              <a:solidFill>
                <a:schemeClr val="tx1"/>
              </a:solidFill>
              <a:effectLst/>
              <a:latin typeface="KBO 다이아고딕 Medium" pitchFamily="2" charset="-127"/>
              <a:ea typeface="KBO 다이아고딕 Medium" pitchFamily="2" charset="-127"/>
            </a:endParaRPr>
          </a:p>
          <a:p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hitter : (</a:t>
            </a:r>
            <a:r>
              <a:rPr lang="nb-NO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1781, 26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), hitter detail : (</a:t>
            </a:r>
            <a:r>
              <a:rPr lang="nb-NO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1842, 13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), runner : (</a:t>
            </a:r>
            <a:r>
              <a:rPr lang="nb-NO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1522, 9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)</a:t>
            </a:r>
            <a:endParaRPr lang="en-US" altLang="ko-KR" sz="28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9519576B-712E-C9A8-6BCC-342A52F2B2E5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0046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5375"/>
            <a:ext cx="18288000" cy="13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EE88B8D-0125-E339-A562-A1C40CA21163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0AB7B1-C2FC-41E4-EB5E-30555EC45BE7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64493B-090D-595B-1A4E-77A57D7E3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5A33CE-FAD6-B5CD-B0C6-C03400784AE3}"/>
              </a:ext>
            </a:extLst>
          </p:cNvPr>
          <p:cNvSpPr/>
          <p:nvPr/>
        </p:nvSpPr>
        <p:spPr>
          <a:xfrm>
            <a:off x="465221" y="2304975"/>
            <a:ext cx="17357559" cy="3685392"/>
          </a:xfrm>
          <a:prstGeom prst="roundRect">
            <a:avLst>
              <a:gd name="adj" fmla="val 9301"/>
            </a:avLst>
          </a:prstGeom>
          <a:solidFill>
            <a:srgbClr val="FFFFFF">
              <a:alpha val="50196"/>
            </a:srgbClr>
          </a:solidFill>
          <a:ln w="76200"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44A203-AEEC-450B-0C99-D49732265BAC}"/>
              </a:ext>
            </a:extLst>
          </p:cNvPr>
          <p:cNvSpPr/>
          <p:nvPr/>
        </p:nvSpPr>
        <p:spPr>
          <a:xfrm flipV="1">
            <a:off x="1363580" y="4514875"/>
            <a:ext cx="15560841" cy="45719"/>
          </a:xfrm>
          <a:prstGeom prst="rect">
            <a:avLst/>
          </a:prstGeom>
          <a:solidFill>
            <a:schemeClr val="tx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highlight>
                <a:srgbClr val="ED1C24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571D7-740F-10E1-19EE-8259D7682EFF}"/>
              </a:ext>
            </a:extLst>
          </p:cNvPr>
          <p:cNvSpPr txBox="1"/>
          <p:nvPr/>
        </p:nvSpPr>
        <p:spPr>
          <a:xfrm>
            <a:off x="4441673" y="4797338"/>
            <a:ext cx="9404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타수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볼넷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사구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희생플라이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희생번트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A3B62-F90D-F1F7-6CDC-8F8267A0EAC4}"/>
              </a:ext>
            </a:extLst>
          </p:cNvPr>
          <p:cNvSpPr txBox="1"/>
          <p:nvPr/>
        </p:nvSpPr>
        <p:spPr>
          <a:xfrm>
            <a:off x="1487405" y="6487120"/>
            <a:ext cx="15313191" cy="13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득점과 </a:t>
            </a:r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상관관계가 </a:t>
            </a:r>
            <a:r>
              <a:rPr lang="en-US" altLang="ko-KR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0.95 </a:t>
            </a:r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이상 </a:t>
            </a:r>
            <a:r>
              <a:rPr lang="ko-KR" altLang="en-US" sz="400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높은 수준</a:t>
            </a:r>
            <a:endParaRPr lang="en-US" altLang="ko-KR" sz="400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en-US" altLang="ko-KR" sz="400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KBO</a:t>
            </a:r>
            <a:r>
              <a:rPr lang="ko-KR" altLang="en-US" sz="400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에서 공식적으로 사용되고 있는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AB399-E429-94C0-2631-70794FAFDCBB}"/>
              </a:ext>
            </a:extLst>
          </p:cNvPr>
          <p:cNvSpPr txBox="1"/>
          <p:nvPr/>
        </p:nvSpPr>
        <p:spPr>
          <a:xfrm>
            <a:off x="769219" y="2701445"/>
            <a:ext cx="16749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(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안타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볼넷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–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도루실패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사구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–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병살타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) </a:t>
            </a:r>
          </a:p>
          <a:p>
            <a:pPr algn="ctr"/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× {1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루타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 ×1.125 +(1.69×2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루타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) + (3.02×3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루타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) + (3.73×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홈런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) </a:t>
            </a:r>
          </a:p>
          <a:p>
            <a:pPr algn="ctr"/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+0.29×(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볼넷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사구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−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고의사구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)+0.492×(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희생플라이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+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희생번트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)+0.07×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도루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−0.04×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도루 실패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}</a:t>
            </a:r>
            <a:endParaRPr lang="ko-KR" altLang="en-US" sz="3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2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추정 득점</a:t>
            </a:r>
            <a:r>
              <a:rPr lang="en-US" altLang="ko-KR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(XR)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공식</a:t>
            </a: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AEA6CEA9-591B-66E3-BD97-B0668334A772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9919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6160" y="4481781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03</a:t>
            </a:r>
            <a:r>
              <a:rPr lang="en-US" altLang="ko-KR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 EDA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데이터분석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920729" y="6224052"/>
            <a:ext cx="8446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2100"/>
              </a:spcBef>
              <a:spcAft>
                <a:spcPts val="2100"/>
              </a:spcAft>
            </a:pPr>
            <a:r>
              <a:rPr lang="en-US" altLang="ko-KR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Alata"/>
                <a:sym typeface="Alata"/>
              </a:rPr>
              <a:t> 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Alata"/>
                <a:sym typeface="Alata"/>
              </a:rPr>
              <a:t>타선 유형별로 어떤 능력이 중요할까</a:t>
            </a:r>
            <a:r>
              <a:rPr lang="en-US" altLang="ko-KR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Alata"/>
                <a:sym typeface="Alata"/>
              </a:rPr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277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5375"/>
            <a:ext cx="18288000" cy="1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93FD8-393E-58D2-4BA1-43DE2C2AB5D6}"/>
              </a:ext>
            </a:extLst>
          </p:cNvPr>
          <p:cNvSpPr txBox="1"/>
          <p:nvPr/>
        </p:nvSpPr>
        <p:spPr>
          <a:xfrm>
            <a:off x="508571" y="2030506"/>
            <a:ext cx="8447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앞 타자의 </a:t>
            </a:r>
            <a:r>
              <a:rPr lang="ko-KR" altLang="en-US" sz="3200" b="1" dirty="0" err="1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ko-KR" altLang="en-US" sz="32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 높을</a:t>
            </a:r>
            <a:r>
              <a:rPr lang="ko-KR" altLang="en-US" sz="32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때 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뒷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 타자가 </a:t>
            </a:r>
            <a:r>
              <a:rPr lang="ko-KR" altLang="en-US" sz="32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장타 확률</a:t>
            </a:r>
            <a:r>
              <a:rPr lang="ko-KR" altLang="en-US" sz="3200" b="1" dirty="0">
                <a:latin typeface="KBO 다이아고딕 Medium" pitchFamily="2" charset="-127"/>
                <a:ea typeface="KBO 다이아고딕 Medium" pitchFamily="2" charset="-127"/>
              </a:rPr>
              <a:t>이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큼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</a:p>
          <a:p>
            <a:pPr marL="514350" indent="-514350">
              <a:buFontTx/>
              <a:buChar char="-"/>
            </a:pP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높은 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- 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en-US" altLang="ko-KR" sz="32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80% </a:t>
            </a:r>
            <a:r>
              <a:rPr lang="ko-KR" altLang="en-US" sz="32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이상</a:t>
            </a:r>
            <a:endParaRPr lang="en-US" altLang="ko-KR" sz="3200" b="1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marL="514350" indent="-514350">
              <a:buFontTx/>
              <a:buChar char="-"/>
            </a:pP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낮은 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 - </a:t>
            </a:r>
            <a:r>
              <a:rPr lang="ko-KR" altLang="en-US" sz="3200" dirty="0" err="1"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3200" dirty="0">
                <a:latin typeface="KBO 다이아고딕 Medium" pitchFamily="2" charset="-127"/>
                <a:ea typeface="KBO 다이아고딕 Medium" pitchFamily="2" charset="-127"/>
              </a:rPr>
              <a:t>: 50~70%</a:t>
            </a:r>
            <a:endParaRPr lang="ko-KR" altLang="en-US" sz="3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D9261-7AF6-A3B2-751A-E76DD2CB89CD}"/>
              </a:ext>
            </a:extLst>
          </p:cNvPr>
          <p:cNvSpPr txBox="1"/>
          <p:nvPr/>
        </p:nvSpPr>
        <p:spPr>
          <a:xfrm>
            <a:off x="3678886" y="5984885"/>
            <a:ext cx="57467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2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Q. </a:t>
            </a:r>
            <a:r>
              <a:rPr lang="ko-KR" altLang="en-US" sz="42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하위타자의 출루율과 </a:t>
            </a:r>
            <a:endParaRPr lang="en-US" altLang="ko-KR" sz="4200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42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상위타자의 장타율의 </a:t>
            </a:r>
            <a:endParaRPr lang="en-US" altLang="ko-KR" sz="4200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42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상관관계가 가장 크다</a:t>
            </a:r>
            <a:r>
              <a:rPr lang="en-US" altLang="ko-KR" sz="42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10C3AD-54D3-5E14-1BB7-B85859320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96289" l="4323" r="89914">
                        <a14:foregroundMark x1="51585" y1="50781" x2="51585" y2="50781"/>
                        <a14:foregroundMark x1="51585" y1="50781" x2="51585" y2="50781"/>
                        <a14:foregroundMark x1="51585" y1="50781" x2="51585" y2="50781"/>
                        <a14:foregroundMark x1="18732" y1="18750" x2="18732" y2="18750"/>
                        <a14:foregroundMark x1="25072" y1="28320" x2="25072" y2="28320"/>
                        <a14:foregroundMark x1="27378" y1="29688" x2="27378" y2="29688"/>
                        <a14:foregroundMark x1="28386" y1="29492" x2="28386" y2="29492"/>
                        <a14:foregroundMark x1="28674" y1="23828" x2="28674" y2="23828"/>
                        <a14:foregroundMark x1="28674" y1="23828" x2="28674" y2="23828"/>
                        <a14:foregroundMark x1="28674" y1="23828" x2="28674" y2="23828"/>
                        <a14:foregroundMark x1="28674" y1="23828" x2="28674" y2="23828"/>
                        <a14:foregroundMark x1="28674" y1="23828" x2="28674" y2="23828"/>
                        <a14:foregroundMark x1="12392" y1="19531" x2="12392" y2="19531"/>
                        <a14:foregroundMark x1="16427" y1="14258" x2="16427" y2="14258"/>
                        <a14:foregroundMark x1="19020" y1="11133" x2="19020" y2="11133"/>
                        <a14:foregroundMark x1="20749" y1="9180" x2="20749" y2="9180"/>
                        <a14:foregroundMark x1="24496" y1="5859" x2="24496" y2="5859"/>
                        <a14:foregroundMark x1="24496" y1="5859" x2="24496" y2="5859"/>
                        <a14:foregroundMark x1="24496" y1="5859" x2="26225" y2="6836"/>
                        <a14:foregroundMark x1="41499" y1="15430" x2="42507" y2="16211"/>
                        <a14:foregroundMark x1="40634" y1="29492" x2="40634" y2="29492"/>
                        <a14:foregroundMark x1="8790" y1="22852" x2="8790" y2="22852"/>
                        <a14:foregroundMark x1="25648" y1="1758" x2="25648" y2="1758"/>
                        <a14:foregroundMark x1="25216" y1="977" x2="25216" y2="977"/>
                        <a14:foregroundMark x1="31844" y1="70508" x2="31844" y2="70508"/>
                        <a14:foregroundMark x1="33862" y1="70117" x2="33862" y2="70117"/>
                        <a14:foregroundMark x1="7925" y1="44141" x2="7925" y2="44141"/>
                        <a14:foregroundMark x1="7925" y1="51367" x2="7925" y2="51367"/>
                        <a14:foregroundMark x1="7925" y1="51367" x2="7925" y2="51367"/>
                        <a14:foregroundMark x1="9654" y1="45313" x2="9654" y2="45313"/>
                        <a14:foregroundMark x1="8646" y1="37305" x2="8646" y2="37305"/>
                        <a14:foregroundMark x1="6052" y1="46875" x2="6052" y2="46875"/>
                        <a14:foregroundMark x1="9654" y1="58008" x2="9798" y2="59180"/>
                        <a14:foregroundMark x1="13112" y1="53906" x2="13112" y2="53906"/>
                        <a14:foregroundMark x1="10231" y1="41797" x2="10231" y2="41797"/>
                        <a14:foregroundMark x1="11383" y1="46680" x2="11383" y2="46680"/>
                        <a14:foregroundMark x1="11671" y1="48828" x2="12104" y2="50586"/>
                        <a14:foregroundMark x1="13112" y1="53125" x2="13833" y2="55273"/>
                        <a14:foregroundMark x1="15274" y1="58203" x2="15562" y2="59180"/>
                        <a14:foregroundMark x1="15706" y1="60352" x2="15706" y2="60352"/>
                        <a14:foregroundMark x1="15562" y1="54688" x2="15562" y2="54688"/>
                        <a14:foregroundMark x1="15418" y1="54297" x2="15130" y2="55469"/>
                        <a14:foregroundMark x1="15274" y1="57227" x2="15274" y2="57227"/>
                        <a14:foregroundMark x1="15274" y1="59766" x2="15274" y2="59766"/>
                        <a14:foregroundMark x1="15274" y1="64648" x2="15274" y2="66211"/>
                        <a14:foregroundMark x1="15274" y1="67188" x2="15274" y2="67773"/>
                        <a14:foregroundMark x1="14986" y1="69922" x2="14986" y2="69922"/>
                        <a14:foregroundMark x1="14986" y1="70703" x2="14986" y2="70703"/>
                        <a14:foregroundMark x1="14121" y1="71680" x2="14121" y2="71680"/>
                        <a14:foregroundMark x1="12824" y1="72266" x2="12824" y2="72266"/>
                        <a14:foregroundMark x1="10807" y1="70508" x2="10807" y2="70508"/>
                        <a14:foregroundMark x1="10375" y1="66406" x2="10375" y2="66406"/>
                        <a14:foregroundMark x1="10375" y1="64648" x2="10375" y2="63867"/>
                        <a14:foregroundMark x1="9798" y1="59766" x2="9798" y2="59766"/>
                        <a14:foregroundMark x1="11383" y1="75391" x2="11383" y2="75391"/>
                        <a14:foregroundMark x1="11383" y1="75391" x2="11383" y2="75391"/>
                        <a14:foregroundMark x1="10807" y1="78711" x2="10807" y2="78711"/>
                        <a14:foregroundMark x1="10663" y1="78711" x2="10663" y2="78711"/>
                        <a14:foregroundMark x1="10231" y1="80469" x2="10231" y2="80469"/>
                        <a14:foregroundMark x1="9942" y1="82422" x2="9942" y2="83398"/>
                        <a14:foregroundMark x1="9942" y1="85938" x2="9942" y2="85938"/>
                        <a14:foregroundMark x1="5908" y1="67773" x2="5908" y2="67773"/>
                        <a14:foregroundMark x1="5764" y1="68359" x2="5764" y2="68359"/>
                        <a14:foregroundMark x1="5764" y1="69922" x2="5764" y2="69922"/>
                        <a14:foregroundMark x1="5908" y1="72070" x2="5908" y2="74023"/>
                        <a14:foregroundMark x1="5908" y1="75781" x2="6052" y2="76367"/>
                        <a14:foregroundMark x1="5620" y1="78711" x2="5620" y2="78711"/>
                        <a14:foregroundMark x1="5620" y1="78711" x2="5620" y2="78711"/>
                        <a14:foregroundMark x1="5620" y1="79492" x2="5620" y2="79492"/>
                        <a14:foregroundMark x1="4323" y1="70313" x2="4323" y2="70313"/>
                        <a14:foregroundMark x1="4323" y1="70898" x2="4323" y2="70898"/>
                        <a14:foregroundMark x1="6052" y1="83398" x2="6052" y2="83398"/>
                        <a14:foregroundMark x1="13833" y1="86914" x2="13833" y2="86914"/>
                        <a14:foregroundMark x1="13833" y1="87305" x2="13833" y2="87305"/>
                        <a14:foregroundMark x1="12248" y1="90234" x2="12248" y2="90234"/>
                        <a14:foregroundMark x1="12968" y1="92578" x2="12968" y2="92578"/>
                        <a14:foregroundMark x1="15994" y1="83789" x2="15994" y2="83789"/>
                        <a14:foregroundMark x1="14697" y1="75000" x2="14697" y2="75000"/>
                        <a14:foregroundMark x1="13545" y1="72266" x2="13545" y2="72266"/>
                        <a14:foregroundMark x1="17147" y1="74609" x2="17147" y2="74609"/>
                        <a14:foregroundMark x1="13112" y1="73828" x2="13112" y2="73828"/>
                        <a14:foregroundMark x1="12680" y1="77148" x2="12680" y2="77148"/>
                        <a14:foregroundMark x1="12680" y1="79883" x2="12680" y2="79883"/>
                        <a14:foregroundMark x1="12680" y1="82617" x2="12680" y2="82617"/>
                        <a14:foregroundMark x1="12680" y1="86328" x2="12680" y2="86328"/>
                        <a14:foregroundMark x1="14121" y1="84180" x2="14121" y2="84180"/>
                        <a14:foregroundMark x1="14121" y1="79297" x2="14121" y2="79297"/>
                        <a14:foregroundMark x1="14265" y1="76953" x2="14265" y2="76953"/>
                        <a14:foregroundMark x1="15274" y1="73828" x2="15274" y2="73828"/>
                        <a14:foregroundMark x1="17003" y1="69727" x2="17003" y2="69727"/>
                        <a14:foregroundMark x1="17147" y1="65039" x2="17147" y2="65039"/>
                        <a14:foregroundMark x1="17723" y1="58008" x2="17723" y2="58008"/>
                        <a14:foregroundMark x1="18300" y1="63867" x2="18300" y2="63867"/>
                        <a14:foregroundMark x1="18588" y1="63867" x2="18588" y2="63867"/>
                        <a14:foregroundMark x1="18732" y1="66406" x2="18732" y2="66406"/>
                        <a14:foregroundMark x1="18732" y1="68555" x2="18732" y2="69727"/>
                        <a14:foregroundMark x1="18876" y1="71875" x2="18876" y2="71875"/>
                        <a14:foregroundMark x1="19308" y1="73047" x2="19308" y2="73047"/>
                        <a14:foregroundMark x1="18876" y1="75391" x2="18876" y2="75391"/>
                        <a14:foregroundMark x1="17579" y1="78516" x2="17579" y2="78516"/>
                        <a14:foregroundMark x1="17291" y1="80469" x2="17291" y2="80469"/>
                        <a14:foregroundMark x1="17291" y1="83789" x2="17291" y2="83789"/>
                        <a14:foregroundMark x1="17291" y1="87109" x2="17291" y2="87109"/>
                        <a14:foregroundMark x1="17147" y1="90820" x2="17147" y2="90820"/>
                        <a14:foregroundMark x1="16571" y1="93359" x2="16571" y2="93359"/>
                        <a14:foregroundMark x1="16138" y1="96289" x2="16138" y2="96289"/>
                        <a14:backgroundMark x1="64121" y1="80469" x2="64121" y2="80469"/>
                        <a14:backgroundMark x1="61960" y1="91211" x2="61671" y2="91992"/>
                        <a14:backgroundMark x1="60807" y1="98438" x2="60807" y2="98438"/>
                        <a14:backgroundMark x1="61671" y1="48438" x2="61671" y2="48438"/>
                        <a14:backgroundMark x1="60231" y1="38477" x2="60231" y2="39258"/>
                        <a14:backgroundMark x1="61239" y1="42969" x2="61239" y2="42969"/>
                        <a14:backgroundMark x1="61816" y1="39063" x2="61816" y2="39063"/>
                        <a14:backgroundMark x1="62392" y1="42969" x2="62392" y2="42969"/>
                        <a14:backgroundMark x1="61671" y1="40625" x2="61671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18"/>
          <a:stretch/>
        </p:blipFill>
        <p:spPr>
          <a:xfrm>
            <a:off x="1" y="4466129"/>
            <a:ext cx="4148790" cy="47174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BB1E9F-599C-40E7-604C-3CA188EF10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8"/>
          <a:stretch/>
        </p:blipFill>
        <p:spPr>
          <a:xfrm>
            <a:off x="8955741" y="2030506"/>
            <a:ext cx="8962391" cy="725890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70AC382-F8F2-68A3-0B90-C1E0B8B9E8A9}"/>
              </a:ext>
            </a:extLst>
          </p:cNvPr>
          <p:cNvSpPr/>
          <p:nvPr/>
        </p:nvSpPr>
        <p:spPr>
          <a:xfrm>
            <a:off x="9838002" y="2034134"/>
            <a:ext cx="4069773" cy="174588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E88B8D-0125-E339-A562-A1C40CA21163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0AB7B1-C2FC-41E4-EB5E-30555EC45BE7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64493B-090D-595B-1A4E-77A57D7E3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1B3165-F898-50AE-F52B-8FE4E1CCD3A3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1. 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앞 타자가 잘 치면 </a:t>
            </a:r>
            <a:r>
              <a:rPr lang="ko-KR" altLang="en-US" sz="4000" b="1" dirty="0" err="1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뒷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타자는 더 잘 칠까</a:t>
            </a:r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D2256C-6F53-4736-74D3-D990F7F6BE61}"/>
              </a:ext>
            </a:extLst>
          </p:cNvPr>
          <p:cNvSpPr txBox="1"/>
          <p:nvPr/>
        </p:nvSpPr>
        <p:spPr>
          <a:xfrm>
            <a:off x="10783575" y="1368502"/>
            <a:ext cx="62483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</a:t>
            </a:r>
            <a:r>
              <a:rPr lang="ko-KR" altLang="en-US" sz="3000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출루율과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3000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장타율의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상관관계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616B66-A858-7B31-4DC3-456EDEF59405}"/>
              </a:ext>
            </a:extLst>
          </p:cNvPr>
          <p:cNvSpPr txBox="1"/>
          <p:nvPr/>
        </p:nvSpPr>
        <p:spPr>
          <a:xfrm>
            <a:off x="1316603" y="1368502"/>
            <a:ext cx="68311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 err="1">
                <a:latin typeface="KBO 다이아고딕 Bold" pitchFamily="2" charset="-127"/>
                <a:ea typeface="KBO 다이아고딕 Bold" pitchFamily="2" charset="-127"/>
              </a:rPr>
              <a:t>출루율과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sz="3000" dirty="0" err="1">
                <a:latin typeface="KBO 다이아고딕 Bold" pitchFamily="2" charset="-127"/>
                <a:ea typeface="KBO 다이아고딕 Bold" pitchFamily="2" charset="-127"/>
              </a:rPr>
              <a:t>장타율의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 상관관계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EC29F75-35FC-0189-D67A-49FCE1AFC604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9094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5375"/>
            <a:ext cx="18288000" cy="1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DD8F6B-7999-EE53-DB23-1CFA64AE5F50}"/>
              </a:ext>
            </a:extLst>
          </p:cNvPr>
          <p:cNvSpPr txBox="1"/>
          <p:nvPr/>
        </p:nvSpPr>
        <p:spPr>
          <a:xfrm>
            <a:off x="0" y="8066291"/>
            <a:ext cx="182880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상위타선에 장타력이 좋은 선수 배치하면 </a:t>
            </a:r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시너지 효과 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기대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16B66-A858-7B31-4DC3-456EDEF59405}"/>
              </a:ext>
            </a:extLst>
          </p:cNvPr>
          <p:cNvSpPr txBox="1"/>
          <p:nvPr/>
        </p:nvSpPr>
        <p:spPr>
          <a:xfrm>
            <a:off x="1667436" y="1368502"/>
            <a:ext cx="50272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 err="1">
                <a:latin typeface="KBO 다이아고딕 Bold" pitchFamily="2" charset="-127"/>
                <a:ea typeface="KBO 다이아고딕 Bold" pitchFamily="2" charset="-127"/>
              </a:rPr>
              <a:t>타순별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sz="3000" dirty="0" err="1">
                <a:latin typeface="KBO 다이아고딕 Bold" pitchFamily="2" charset="-127"/>
                <a:ea typeface="KBO 다이아고딕 Bold" pitchFamily="2" charset="-127"/>
              </a:rPr>
              <a:t>출루율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3472F1-E5CA-A43F-6DCD-F626450D0B98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7477FC-1463-9B3A-4B32-8BA1851CB7C2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B58647-088D-CCA5-90BF-5AC28235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847259"/>
              </p:ext>
            </p:extLst>
          </p:nvPr>
        </p:nvGraphicFramePr>
        <p:xfrm>
          <a:off x="455970" y="2123610"/>
          <a:ext cx="8648736" cy="502761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162184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2162184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2162184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2162184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</a:tblGrid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년도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상위타선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중심타선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하위타선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2019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0.365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0.366</a:t>
                      </a:r>
                      <a:endParaRPr lang="ko-KR" altLang="en-US" sz="2000" b="0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2020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0.370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0.381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0.383</a:t>
                      </a:r>
                      <a:endParaRPr lang="ko-KR" altLang="en-US" sz="2000" b="0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2021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0.362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0.379</a:t>
                      </a:r>
                      <a:endParaRPr lang="ko-KR" altLang="en-US" sz="2000" b="0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2022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0.362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0.359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0.378</a:t>
                      </a:r>
                      <a:endParaRPr lang="ko-KR" altLang="en-US" sz="2000" b="0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2023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0.358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0.375</a:t>
                      </a:r>
                      <a:endParaRPr lang="ko-KR" altLang="en-US" sz="2000" b="0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8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평균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0.361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0.372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0.375</a:t>
                      </a:r>
                      <a:endParaRPr lang="ko-KR" altLang="en-US" sz="2000" b="1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949440" y="2123605"/>
            <a:ext cx="2115973" cy="5027615"/>
          </a:xfrm>
          <a:prstGeom prst="rect">
            <a:avLst/>
          </a:prstGeom>
          <a:noFill/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D43D7-D2FA-79F3-8C5A-747C596C29D3}"/>
              </a:ext>
            </a:extLst>
          </p:cNvPr>
          <p:cNvSpPr txBox="1"/>
          <p:nvPr/>
        </p:nvSpPr>
        <p:spPr>
          <a:xfrm>
            <a:off x="937424" y="7331757"/>
            <a:ext cx="76858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하위타선</a:t>
            </a:r>
            <a:r>
              <a:rPr lang="ko-KR" altLang="en-US" sz="3000" dirty="0">
                <a:latin typeface="KBO 다이아고딕 Medium" pitchFamily="2" charset="-127"/>
                <a:ea typeface="KBO 다이아고딕 Medium" pitchFamily="2" charset="-127"/>
              </a:rPr>
              <a:t>의 평균 출루율이 가장 높음</a:t>
            </a:r>
            <a:endParaRPr lang="en-US" altLang="ko-KR" sz="30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58BFE87-E2CF-C707-996F-DDA9287F7E81}"/>
              </a:ext>
            </a:extLst>
          </p:cNvPr>
          <p:cNvSpPr/>
          <p:nvPr/>
        </p:nvSpPr>
        <p:spPr>
          <a:xfrm>
            <a:off x="9990224" y="4516270"/>
            <a:ext cx="1077631" cy="707886"/>
          </a:xfrm>
          <a:prstGeom prst="rightArrow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B3165-F898-50AE-F52B-8FE4E1CCD3A3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1. 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앞 타자가 잘 치면 </a:t>
            </a:r>
            <a:r>
              <a:rPr lang="ko-KR" altLang="en-US" sz="4000" b="1" dirty="0" err="1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뒷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타자는 더 잘 칠까</a:t>
            </a:r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2256C-6F53-4736-74D3-D990F7F6BE61}"/>
              </a:ext>
            </a:extLst>
          </p:cNvPr>
          <p:cNvSpPr txBox="1"/>
          <p:nvPr/>
        </p:nvSpPr>
        <p:spPr>
          <a:xfrm>
            <a:off x="11427635" y="1368502"/>
            <a:ext cx="62483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타순 유형에 따른 평균 </a:t>
            </a:r>
            <a:r>
              <a:rPr lang="ko-KR" altLang="en-US" sz="3000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출루율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비교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C4D7F29-22CA-EFA6-E9A6-8239BF3E1AD1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301889-881D-2977-0D19-BD99FC1AD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3572" y="1247239"/>
            <a:ext cx="4882345" cy="73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2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13049250" y="2114550"/>
            <a:ext cx="4533900" cy="4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>
                <a:solidFill>
                  <a:srgbClr val="C60008"/>
                </a:solidFill>
                <a:latin typeface="Alata"/>
                <a:ea typeface="Alata"/>
                <a:cs typeface="Alata"/>
                <a:sym typeface="Alata"/>
              </a:rPr>
              <a:t>. </a:t>
            </a:r>
            <a:endParaRPr sz="2400" dirty="0">
              <a:solidFill>
                <a:srgbClr val="C6000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744200" y="9296400"/>
            <a:ext cx="689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79D509-7095-351D-A1C9-6D30ECCBE65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6912EF4-35C8-D490-911C-D3E313106699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7FC9D7-A716-6568-88CD-C8241548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1B3165-F898-50AE-F52B-8FE4E1CCD3A3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2. 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앞 타자가 도루를 잘 하면 </a:t>
            </a:r>
            <a:r>
              <a:rPr lang="ko-KR" altLang="en-US" sz="4000" b="1" dirty="0" err="1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뒷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타자의 타율이 증가할까</a:t>
            </a:r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911E4-B3E3-8591-912D-99453738C5FD}"/>
              </a:ext>
            </a:extLst>
          </p:cNvPr>
          <p:cNvSpPr txBox="1"/>
          <p:nvPr/>
        </p:nvSpPr>
        <p:spPr>
          <a:xfrm>
            <a:off x="0" y="8066291"/>
            <a:ext cx="182880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도루능력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이 좋은 타자들이 앞에 배치될 경우 뒤 타자의 </a:t>
            </a:r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평균 타율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 증가</a:t>
            </a: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458C363D-11D9-6D8A-11E2-8AFA15A3E648}"/>
              </a:ext>
            </a:extLst>
          </p:cNvPr>
          <p:cNvSpPr txBox="1"/>
          <p:nvPr/>
        </p:nvSpPr>
        <p:spPr>
          <a:xfrm>
            <a:off x="13049250" y="2114550"/>
            <a:ext cx="4533900" cy="4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>
                <a:solidFill>
                  <a:srgbClr val="C60008"/>
                </a:solidFill>
                <a:latin typeface="Alata"/>
                <a:ea typeface="Alata"/>
                <a:cs typeface="Alata"/>
                <a:sym typeface="Alata"/>
              </a:rPr>
              <a:t>. </a:t>
            </a:r>
            <a:endParaRPr sz="2400" dirty="0">
              <a:solidFill>
                <a:srgbClr val="C6000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2" name="그림 11" descr="스크린샷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E261AB26-48FE-C242-507B-75027236F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9" t="10226" r="8036" b="5478"/>
          <a:stretch/>
        </p:blipFill>
        <p:spPr>
          <a:xfrm>
            <a:off x="7639600" y="2034540"/>
            <a:ext cx="10023560" cy="61188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3FC6BA-AD7A-309F-7598-3AAD46398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971" y="2201540"/>
            <a:ext cx="3100308" cy="44872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585302"/>
              </p:ext>
            </p:extLst>
          </p:nvPr>
        </p:nvGraphicFramePr>
        <p:xfrm>
          <a:off x="811327" y="2133600"/>
          <a:ext cx="6642251" cy="575166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493793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2574229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257422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</a:tblGrid>
              <a:tr h="821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년도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앞의 도루능력 👍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앞의 도루능력 👎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82166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2019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0.255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0.128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82166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0.275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0.226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82166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2021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0.264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0.192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82166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0.249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0.203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66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2023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0.262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0.196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평균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0.261</a:t>
                      </a:r>
                      <a:endParaRPr lang="ko-KR" altLang="en-US" sz="2000" b="0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0.189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299902" y="2133600"/>
            <a:ext cx="2574113" cy="5749387"/>
          </a:xfrm>
          <a:prstGeom prst="rect">
            <a:avLst/>
          </a:prstGeom>
          <a:noFill/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2256C-6F53-4736-74D3-D990F7F6BE61}"/>
              </a:ext>
            </a:extLst>
          </p:cNvPr>
          <p:cNvSpPr txBox="1"/>
          <p:nvPr/>
        </p:nvSpPr>
        <p:spPr>
          <a:xfrm>
            <a:off x="8773884" y="1368502"/>
            <a:ext cx="7726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연도별 평균타율 비교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16B66-A858-7B31-4DC3-456EDEF59405}"/>
              </a:ext>
            </a:extLst>
          </p:cNvPr>
          <p:cNvSpPr txBox="1"/>
          <p:nvPr/>
        </p:nvSpPr>
        <p:spPr>
          <a:xfrm>
            <a:off x="625304" y="1387553"/>
            <a:ext cx="7014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앞 타자의 도루 능력에 따른 평균 타율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DD5C026F-7C06-9948-96A0-7E538289270F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10744200" y="9296400"/>
            <a:ext cx="689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BF700-0E75-31E5-C0A8-C3E2FCE815CE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2. 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앞 타자가 도루를 잘 하면 </a:t>
            </a:r>
            <a:r>
              <a:rPr lang="ko-KR" altLang="en-US" sz="4000" b="1" dirty="0" err="1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뒷</a:t>
            </a:r>
            <a:r>
              <a:rPr lang="ko-KR" altLang="en-US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타자의 타율이 증가할까</a:t>
            </a:r>
            <a:r>
              <a:rPr lang="en-US" altLang="ko-KR" sz="4000" b="1" dirty="0"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BCA6D-D227-B53A-CA0A-1D1ED33404A6}"/>
              </a:ext>
            </a:extLst>
          </p:cNvPr>
          <p:cNvSpPr txBox="1"/>
          <p:nvPr/>
        </p:nvSpPr>
        <p:spPr>
          <a:xfrm>
            <a:off x="3229129" y="8066291"/>
            <a:ext cx="11829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상위타선의 </a:t>
            </a:r>
            <a:r>
              <a:rPr lang="ko-KR" altLang="en-US" sz="4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</a:rPr>
              <a:t>도루능력이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 좋으면 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중심타선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의 </a:t>
            </a:r>
            <a:r>
              <a:rPr lang="ko-KR" altLang="en-US" sz="4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</a:rPr>
              <a:t>타율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이 </a:t>
            </a:r>
            <a:r>
              <a:rPr lang="ko-KR" altLang="en-US" sz="4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</a:rPr>
              <a:t>증가</a:t>
            </a:r>
            <a:endParaRPr lang="ko-KR" altLang="en-US" sz="4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7AA15-085F-4E7F-FC28-EE8305C1CD88}"/>
              </a:ext>
            </a:extLst>
          </p:cNvPr>
          <p:cNvSpPr txBox="1"/>
          <p:nvPr/>
        </p:nvSpPr>
        <p:spPr>
          <a:xfrm>
            <a:off x="827855" y="1448231"/>
            <a:ext cx="73679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 err="1">
                <a:latin typeface="KBO 다이아고딕 Bold" pitchFamily="2" charset="-127"/>
                <a:ea typeface="KBO 다이아고딕 Bold" pitchFamily="2" charset="-127"/>
              </a:rPr>
              <a:t>타선별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 도루능력과 추정득점 간 상관관계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  <a:br>
              <a:rPr lang="en-US" altLang="ko-KR" sz="3000" dirty="0">
                <a:latin typeface="KBO 다이아고딕 Medium" pitchFamily="2" charset="-127"/>
                <a:ea typeface="KBO 다이아고딕 Medium" pitchFamily="2" charset="-127"/>
              </a:rPr>
            </a:br>
            <a:r>
              <a:rPr lang="ko-KR" altLang="en-US" sz="2800" dirty="0">
                <a:latin typeface="KBO 다이아고딕 Medium" pitchFamily="2" charset="-127"/>
                <a:ea typeface="KBO 다이아고딕 Medium" pitchFamily="2" charset="-127"/>
              </a:rPr>
              <a:t>도루 능력은 </a:t>
            </a:r>
            <a:r>
              <a:rPr lang="ko-KR" altLang="en-US" sz="28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상위타선</a:t>
            </a:r>
            <a:r>
              <a:rPr lang="ko-KR" altLang="en-US" sz="2800" dirty="0">
                <a:latin typeface="KBO 다이아고딕 Medium" pitchFamily="2" charset="-127"/>
                <a:ea typeface="KBO 다이아고딕 Medium" pitchFamily="2" charset="-127"/>
              </a:rPr>
              <a:t>의 중요한 지표</a:t>
            </a:r>
          </a:p>
          <a:p>
            <a:pPr algn="ctr"/>
            <a:endParaRPr lang="ko-KR" altLang="en-US" sz="30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1E1BD6-41FB-ED58-5B2A-342B60BA3FEE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A3EF29-7025-321E-858D-838E06B61FDC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78B3EA-0767-359F-7039-52FF0A90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pic>
        <p:nvPicPr>
          <p:cNvPr id="10" name="그림 9" descr="어둠, 라인, 스크린샷, 밤이(가) 표시된 사진&#10;&#10;자동 생성된 설명">
            <a:extLst>
              <a:ext uri="{FF2B5EF4-FFF2-40B4-BE49-F238E27FC236}">
                <a16:creationId xmlns:a16="http://schemas.microsoft.com/office/drawing/2014/main" id="{0E443F7C-EC83-4D73-6816-160F7F3E0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4" t="9952" r="8611" b="2736"/>
          <a:stretch/>
        </p:blipFill>
        <p:spPr>
          <a:xfrm>
            <a:off x="9344216" y="2312894"/>
            <a:ext cx="8222776" cy="5753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51FFB3-63B7-82ED-8628-B6753BB11371}"/>
              </a:ext>
            </a:extLst>
          </p:cNvPr>
          <p:cNvSpPr txBox="1"/>
          <p:nvPr/>
        </p:nvSpPr>
        <p:spPr>
          <a:xfrm>
            <a:off x="10519986" y="1368502"/>
            <a:ext cx="587123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연도별 중심타선 타율 비교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  <a:endParaRPr lang="ko-KR" altLang="en-US" sz="3000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88B206-157C-3878-C0F0-AB7104DC9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740" y="4571039"/>
            <a:ext cx="3941064" cy="618553"/>
          </a:xfrm>
          <a:prstGeom prst="rect">
            <a:avLst/>
          </a:prstGeom>
        </p:spPr>
      </p:pic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A5AD24D-6099-5B20-26DF-07AFBDEAF02B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19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D2864A-2690-385B-9DCF-947095FB8F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17"/>
          <a:stretch/>
        </p:blipFill>
        <p:spPr>
          <a:xfrm>
            <a:off x="1344427" y="1939431"/>
            <a:ext cx="6183967" cy="54679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E3988D-F3E0-90B1-BAE7-1056D8E82302}"/>
              </a:ext>
            </a:extLst>
          </p:cNvPr>
          <p:cNvSpPr/>
          <p:nvPr/>
        </p:nvSpPr>
        <p:spPr>
          <a:xfrm>
            <a:off x="2146148" y="7430176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>
                <a:latin typeface="KBO 다이아고딕 Medium" pitchFamily="2" charset="-127"/>
                <a:ea typeface="KBO 다이아고딕 Medium" pitchFamily="2" charset="-127"/>
              </a:rPr>
              <a:t>상위타선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65ABCB-FE0C-CBE4-B1F9-562030BA696D}"/>
              </a:ext>
            </a:extLst>
          </p:cNvPr>
          <p:cNvSpPr/>
          <p:nvPr/>
        </p:nvSpPr>
        <p:spPr>
          <a:xfrm>
            <a:off x="3954628" y="7430176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중심타선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EB6814-FA4A-4DA7-5BF4-F8969603B9DA}"/>
              </a:ext>
            </a:extLst>
          </p:cNvPr>
          <p:cNvSpPr/>
          <p:nvPr/>
        </p:nvSpPr>
        <p:spPr>
          <a:xfrm>
            <a:off x="5763108" y="7430176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하위타선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66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12687300" y="495300"/>
            <a:ext cx="4953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0" dirty="0">
              <a:solidFill>
                <a:srgbClr val="FFFFFF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B891D-9179-EFB5-D6B8-5847E338C90B}"/>
              </a:ext>
            </a:extLst>
          </p:cNvPr>
          <p:cNvSpPr txBox="1"/>
          <p:nvPr/>
        </p:nvSpPr>
        <p:spPr>
          <a:xfrm>
            <a:off x="840648" y="406037"/>
            <a:ext cx="12539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01</a:t>
            </a:r>
            <a:r>
              <a:rPr lang="en-US" altLang="ko-KR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팀원 및 프로젝트 소개</a:t>
            </a:r>
            <a:endParaRPr lang="en-US" altLang="ko-KR" sz="72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840648" y="3174543"/>
            <a:ext cx="10051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2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03</a:t>
            </a:r>
            <a:r>
              <a:rPr lang="en-US" altLang="ko-KR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EDA </a:t>
            </a:r>
            <a:r>
              <a:rPr lang="ko-KR" altLang="en-US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데이터분석</a:t>
            </a:r>
            <a:endParaRPr lang="en-US" altLang="ko-KR" sz="72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2CB75-C7C0-4E54-D4B9-E36BEF7D006C}"/>
              </a:ext>
            </a:extLst>
          </p:cNvPr>
          <p:cNvSpPr txBox="1"/>
          <p:nvPr/>
        </p:nvSpPr>
        <p:spPr>
          <a:xfrm>
            <a:off x="840649" y="4558572"/>
            <a:ext cx="9740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2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04</a:t>
            </a:r>
            <a:r>
              <a:rPr lang="en-US" altLang="ko-KR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추정 득점 예측 모델</a:t>
            </a:r>
            <a:endParaRPr lang="en-US" altLang="ko-KR" sz="72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187B-5D99-6BCC-2A8C-9471D8E89B80}"/>
              </a:ext>
            </a:extLst>
          </p:cNvPr>
          <p:cNvSpPr txBox="1"/>
          <p:nvPr/>
        </p:nvSpPr>
        <p:spPr>
          <a:xfrm>
            <a:off x="840648" y="5942601"/>
            <a:ext cx="8757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2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05</a:t>
            </a:r>
            <a:r>
              <a:rPr lang="en-US" altLang="ko-KR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최적 라인업 추천</a:t>
            </a:r>
            <a:endParaRPr lang="en-US" altLang="ko-KR" sz="72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33A1B-0177-6560-6BD2-536B1BB0E459}"/>
              </a:ext>
            </a:extLst>
          </p:cNvPr>
          <p:cNvSpPr txBox="1"/>
          <p:nvPr/>
        </p:nvSpPr>
        <p:spPr>
          <a:xfrm>
            <a:off x="840648" y="1790514"/>
            <a:ext cx="7553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2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02</a:t>
            </a:r>
            <a:r>
              <a:rPr lang="en-US" altLang="ko-KR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데이터 수집</a:t>
            </a:r>
            <a:endParaRPr lang="en-US" altLang="ko-KR" sz="72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CC6BA-BFD4-D1C9-513B-1E584023617A}"/>
              </a:ext>
            </a:extLst>
          </p:cNvPr>
          <p:cNvSpPr txBox="1"/>
          <p:nvPr/>
        </p:nvSpPr>
        <p:spPr>
          <a:xfrm>
            <a:off x="840648" y="7326630"/>
            <a:ext cx="8757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2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06</a:t>
            </a:r>
            <a:r>
              <a:rPr lang="en-US" altLang="ko-KR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72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발전방향 </a:t>
            </a:r>
            <a:endParaRPr lang="en-US" altLang="ko-KR" sz="72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B00783-B95F-8D3F-048C-1FC5F8678776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CB8658-EF28-6756-0BA6-CE04F57F3337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125A7D6-B35B-0307-CE19-36FE594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F8C891AB-0BAB-6665-5594-058E2C61A7A3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59008"/>
              </p:ext>
            </p:extLst>
          </p:nvPr>
        </p:nvGraphicFramePr>
        <p:xfrm>
          <a:off x="416232" y="2121992"/>
          <a:ext cx="5847408" cy="5202008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461852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461852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461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852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</a:tblGrid>
              <a:tr h="74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년도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상위타선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중심타선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하위타선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2019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14.69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28.70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15.17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25.69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39.47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14.69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2021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25.69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32.56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27.19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9.42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38.63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12.92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2023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27.11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27.46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9.42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평균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20.52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i="0" u="none" strike="noStrike" cap="none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33.36</a:t>
                      </a:r>
                      <a:endParaRPr lang="ko-KR" altLang="en-US" sz="2000" b="1" i="0" u="none" strike="noStrike" cap="none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15.88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8251744" y="1368502"/>
            <a:ext cx="7726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연도별 추정득점 비교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1730064222"/>
              </p:ext>
            </p:extLst>
          </p:nvPr>
        </p:nvGraphicFramePr>
        <p:xfrm>
          <a:off x="6522720" y="1907586"/>
          <a:ext cx="11184727" cy="541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416231" y="7428997"/>
            <a:ext cx="17291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주 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상위타선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중심타선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하위타선은 </a:t>
            </a:r>
            <a:r>
              <a:rPr lang="ko-KR" altLang="en-US" sz="2000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득점권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타율이 높은 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타자들을 배치한 위치</a:t>
            </a:r>
            <a:endParaRPr lang="en-US" altLang="ko-KR" sz="2000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AACFE7-9046-28F0-1CBB-A9174E8469CA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698AF8-1230-7091-ECAB-E06F3AB8E755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1BB0F9-0016-26F0-D5B1-D34EB48C4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C9C3E1-F83F-672D-AFBE-69AADBBCF7F2}"/>
              </a:ext>
            </a:extLst>
          </p:cNvPr>
          <p:cNvSpPr txBox="1"/>
          <p:nvPr/>
        </p:nvSpPr>
        <p:spPr>
          <a:xfrm>
            <a:off x="0" y="8066291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득점권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 타율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이 높은 선수가 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중심타선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에 배치 될 경우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추정득점이 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가장 높음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339937" y="2121991"/>
            <a:ext cx="1463711" cy="5197201"/>
          </a:xfrm>
          <a:prstGeom prst="rect">
            <a:avLst/>
          </a:prstGeom>
          <a:noFill/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EB9C0-0581-BC22-0CB8-FD021B92340C}"/>
              </a:ext>
            </a:extLst>
          </p:cNvPr>
          <p:cNvSpPr txBox="1"/>
          <p:nvPr/>
        </p:nvSpPr>
        <p:spPr>
          <a:xfrm>
            <a:off x="455971" y="273933"/>
            <a:ext cx="17536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3-1. </a:t>
            </a:r>
            <a:r>
              <a:rPr lang="ko-KR" altLang="en-US" sz="4000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득점권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타율이 높은 타자를 중심타선에 배치하면 총 추정득점이 증가할까</a:t>
            </a:r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16B66-A858-7B31-4DC3-456EDEF59405}"/>
              </a:ext>
            </a:extLst>
          </p:cNvPr>
          <p:cNvSpPr txBox="1"/>
          <p:nvPr/>
        </p:nvSpPr>
        <p:spPr>
          <a:xfrm>
            <a:off x="807196" y="1368502"/>
            <a:ext cx="50654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타순 배치에 따른 추정득점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5857742" y="1907586"/>
            <a:ext cx="1849705" cy="1015663"/>
            <a:chOff x="15857742" y="2621444"/>
            <a:chExt cx="1849705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6E55AB-2A36-2B87-FE20-D090D00DF984}"/>
                </a:ext>
              </a:extLst>
            </p:cNvPr>
            <p:cNvSpPr txBox="1"/>
            <p:nvPr/>
          </p:nvSpPr>
          <p:spPr>
            <a:xfrm>
              <a:off x="15857742" y="2621444"/>
              <a:ext cx="184970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상위타선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중심타선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하위타선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5979140" y="2720231"/>
              <a:ext cx="609600" cy="211452"/>
            </a:xfrm>
            <a:prstGeom prst="rect">
              <a:avLst/>
            </a:prstGeom>
            <a:solidFill>
              <a:srgbClr val="00AEEF"/>
            </a:solidFill>
            <a:ln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979140" y="3336484"/>
              <a:ext cx="609600" cy="21145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0025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979140" y="3028358"/>
              <a:ext cx="609600" cy="211452"/>
            </a:xfrm>
            <a:prstGeom prst="rect">
              <a:avLst/>
            </a:prstGeom>
            <a:solidFill>
              <a:srgbClr val="ED1C24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1CA18E9-CD54-D911-1AD7-9950A6EAC63B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9342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87419"/>
              </p:ext>
            </p:extLst>
          </p:nvPr>
        </p:nvGraphicFramePr>
        <p:xfrm>
          <a:off x="416233" y="2121990"/>
          <a:ext cx="5847408" cy="5202008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461852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461852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461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852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</a:tblGrid>
              <a:tr h="74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년도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상위타선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중심타선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하위타선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2019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33.22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38.24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17.03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49.50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44.03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21.83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2021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24.98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55.10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14.41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32.87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45.65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16.16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2023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28.41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45.69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16.51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평균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33.80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45.74</a:t>
                      </a:r>
                      <a:endParaRPr lang="ko-KR" altLang="en-US" sz="2000" b="0" i="0" u="none" strike="noStrike" cap="none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17.19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3682617788"/>
              </p:ext>
            </p:extLst>
          </p:nvPr>
        </p:nvGraphicFramePr>
        <p:xfrm>
          <a:off x="6522720" y="1907586"/>
          <a:ext cx="11184727" cy="541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416231" y="7428997"/>
            <a:ext cx="17291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주 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상위타선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중심타선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하위타선은 </a:t>
            </a:r>
            <a:r>
              <a:rPr lang="ko-KR" altLang="en-US" sz="2000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득점권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타율이 높은 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타자들을 배치한 위치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/ 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타선당 상위 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10%</a:t>
            </a:r>
            <a:r>
              <a:rPr lang="ko-KR" altLang="en-US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선수들만 선정하였음</a:t>
            </a:r>
            <a:r>
              <a: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857742" y="1907586"/>
            <a:ext cx="1849705" cy="1015663"/>
            <a:chOff x="15857742" y="2621444"/>
            <a:chExt cx="1849705" cy="10156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E55AB-2A36-2B87-FE20-D090D00DF984}"/>
                </a:ext>
              </a:extLst>
            </p:cNvPr>
            <p:cNvSpPr txBox="1"/>
            <p:nvPr/>
          </p:nvSpPr>
          <p:spPr>
            <a:xfrm>
              <a:off x="15857742" y="2621444"/>
              <a:ext cx="184970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상위타선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중심타선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하위타선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5979140" y="2720231"/>
              <a:ext cx="609600" cy="211452"/>
            </a:xfrm>
            <a:prstGeom prst="rect">
              <a:avLst/>
            </a:prstGeom>
            <a:solidFill>
              <a:srgbClr val="00AEEF"/>
            </a:solidFill>
            <a:ln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979140" y="3336484"/>
              <a:ext cx="609600" cy="21145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0025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979140" y="3028358"/>
              <a:ext cx="609600" cy="211452"/>
            </a:xfrm>
            <a:prstGeom prst="rect">
              <a:avLst/>
            </a:prstGeom>
            <a:solidFill>
              <a:srgbClr val="ED1C24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59886C-56DB-5C6E-4D96-B8E0F1BA9F45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671F11-CF9F-7A55-983B-DAF771883288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045FC6-A8C8-7403-9737-B2BEC8DA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924C50-0FF6-6D7A-1D2F-9863A0B3F0D4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3-2. 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장타율이 높은 타자를 중심타선에 배치하면 총 추정득점이 증가할까</a:t>
            </a:r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8251744" y="1368502"/>
            <a:ext cx="7726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연도별 추정득점 비교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339937" y="2121991"/>
            <a:ext cx="1463711" cy="5197201"/>
          </a:xfrm>
          <a:prstGeom prst="rect">
            <a:avLst/>
          </a:prstGeom>
          <a:noFill/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16B66-A858-7B31-4DC3-456EDEF59405}"/>
              </a:ext>
            </a:extLst>
          </p:cNvPr>
          <p:cNvSpPr txBox="1"/>
          <p:nvPr/>
        </p:nvSpPr>
        <p:spPr>
          <a:xfrm>
            <a:off x="807196" y="1368502"/>
            <a:ext cx="50654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&lt;</a:t>
            </a:r>
            <a:r>
              <a:rPr lang="ko-KR" altLang="en-US" sz="3000" dirty="0">
                <a:latin typeface="KBO 다이아고딕 Bold" pitchFamily="2" charset="-127"/>
                <a:ea typeface="KBO 다이아고딕 Bold" pitchFamily="2" charset="-127"/>
              </a:rPr>
              <a:t>타순 배치에 따른 추정득점</a:t>
            </a:r>
            <a:r>
              <a:rPr lang="en-US" altLang="ko-KR" sz="3000" dirty="0">
                <a:latin typeface="KBO 다이아고딕 Bold" pitchFamily="2" charset="-127"/>
                <a:ea typeface="KBO 다이아고딕 Bold" pitchFamily="2" charset="-127"/>
              </a:rPr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9C3E1-F83F-672D-AFBE-69AADBBCF7F2}"/>
              </a:ext>
            </a:extLst>
          </p:cNvPr>
          <p:cNvSpPr txBox="1"/>
          <p:nvPr/>
        </p:nvSpPr>
        <p:spPr>
          <a:xfrm>
            <a:off x="0" y="8066291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장타율</a:t>
            </a:r>
            <a:r>
              <a:rPr lang="ko-KR" altLang="en-US" sz="4000" dirty="0" err="1">
                <a:latin typeface="KBO 다이아고딕 Bold" pitchFamily="2" charset="-127"/>
                <a:ea typeface="KBO 다이아고딕 Bold" pitchFamily="2" charset="-127"/>
              </a:rPr>
              <a:t>이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 높은 선수가 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중심타선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에 배치 될 경우 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추정득점이 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가장 높음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F227E6E4-A2F3-04FB-F963-3C86876262F0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4453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5375"/>
            <a:ext cx="18288000" cy="1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9D715-A94A-0643-E569-CD9D060B4A97}"/>
              </a:ext>
            </a:extLst>
          </p:cNvPr>
          <p:cNvSpPr txBox="1"/>
          <p:nvPr/>
        </p:nvSpPr>
        <p:spPr>
          <a:xfrm>
            <a:off x="2072039" y="2423872"/>
            <a:ext cx="2157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상위타선</a:t>
            </a:r>
            <a:endParaRPr lang="en-US" altLang="ko-KR" sz="24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en-US" altLang="ko-KR" sz="2400" dirty="0">
                <a:latin typeface="KBO 다이아고딕 Medium" pitchFamily="2" charset="-127"/>
                <a:ea typeface="KBO 다이아고딕 Medium" pitchFamily="2" charset="-127"/>
              </a:rPr>
              <a:t>0.69</a:t>
            </a:r>
            <a:endParaRPr lang="ko-KR" altLang="en-US" sz="24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CE4B9-632F-8CFF-887A-1C3DB03563B3}"/>
              </a:ext>
            </a:extLst>
          </p:cNvPr>
          <p:cNvSpPr txBox="1"/>
          <p:nvPr/>
        </p:nvSpPr>
        <p:spPr>
          <a:xfrm>
            <a:off x="14251380" y="2362508"/>
            <a:ext cx="2157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하위타선</a:t>
            </a:r>
            <a:endParaRPr lang="en-US" altLang="ko-KR" sz="24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en-US" altLang="ko-KR" sz="2400" dirty="0">
                <a:latin typeface="KBO 다이아고딕 Medium" pitchFamily="2" charset="-127"/>
                <a:ea typeface="KBO 다이아고딕 Medium" pitchFamily="2" charset="-127"/>
              </a:rPr>
              <a:t>0.74</a:t>
            </a:r>
            <a:endParaRPr lang="ko-KR" altLang="en-US" sz="24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49705702-CBB1-3F75-1A36-F9A37448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3" y="3270932"/>
            <a:ext cx="5389709" cy="430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4DAE2-ECDB-5A66-FAD4-5CB7923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705" y="3132297"/>
            <a:ext cx="5510922" cy="444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48CC81-8030-9048-FF17-0219329088F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9ACA9A-86A0-545D-4214-676A34D23FAB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3FC776-1E77-3B33-C204-B789BB4E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3082CF0-89CA-1281-1F8B-A7F949DE2470}"/>
              </a:ext>
            </a:extLst>
          </p:cNvPr>
          <p:cNvSpPr/>
          <p:nvPr/>
        </p:nvSpPr>
        <p:spPr>
          <a:xfrm>
            <a:off x="4767899" y="6786105"/>
            <a:ext cx="945396" cy="92551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DC32AD1-889D-4BBF-5F6F-47F306A44EB1}"/>
              </a:ext>
            </a:extLst>
          </p:cNvPr>
          <p:cNvSpPr/>
          <p:nvPr/>
        </p:nvSpPr>
        <p:spPr>
          <a:xfrm>
            <a:off x="17345911" y="6810161"/>
            <a:ext cx="945396" cy="92551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452BF-DBEC-8276-4BB2-F5828A047700}"/>
              </a:ext>
            </a:extLst>
          </p:cNvPr>
          <p:cNvSpPr txBox="1"/>
          <p:nvPr/>
        </p:nvSpPr>
        <p:spPr>
          <a:xfrm>
            <a:off x="807196" y="1368502"/>
            <a:ext cx="4750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홈런과 추정득점의 관계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2D908-D28C-67FE-7586-1ED0FFC7FD86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3-3. 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홈런이 많은 타자를 중심타선에 배치하면 총 추정득점이 증가할까</a:t>
            </a:r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A93B6F17-B99F-EDBA-1DC7-D0FF0661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9" y="2783775"/>
            <a:ext cx="6631022" cy="53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C7FBA9-9810-3642-DDC7-4FA7C16231D1}"/>
              </a:ext>
            </a:extLst>
          </p:cNvPr>
          <p:cNvSpPr/>
          <p:nvPr/>
        </p:nvSpPr>
        <p:spPr>
          <a:xfrm>
            <a:off x="7772166" y="1368502"/>
            <a:ext cx="2855601" cy="1565075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31B5F-9DD4-AAE2-3624-3CBA33E9FA91}"/>
              </a:ext>
            </a:extLst>
          </p:cNvPr>
          <p:cNvSpPr txBox="1"/>
          <p:nvPr/>
        </p:nvSpPr>
        <p:spPr>
          <a:xfrm>
            <a:off x="7907991" y="1768112"/>
            <a:ext cx="2583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중심타선</a:t>
            </a:r>
            <a:endParaRPr lang="en-US" altLang="ko-KR" sz="3000" b="1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en-US" altLang="ko-KR" sz="3000" b="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0.92</a:t>
            </a:r>
            <a:endParaRPr lang="ko-KR" altLang="en-US" sz="3000" b="1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ECAF74-E993-163A-FD12-B8AEB97529BD}"/>
              </a:ext>
            </a:extLst>
          </p:cNvPr>
          <p:cNvSpPr/>
          <p:nvPr/>
        </p:nvSpPr>
        <p:spPr>
          <a:xfrm>
            <a:off x="10833775" y="7272916"/>
            <a:ext cx="945396" cy="92551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B932B2B-C829-4E57-BDF8-C57639D2B246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D33F4-03A3-C1A5-E05C-B04E6B44D0DF}"/>
              </a:ext>
            </a:extLst>
          </p:cNvPr>
          <p:cNvSpPr txBox="1"/>
          <p:nvPr/>
        </p:nvSpPr>
        <p:spPr>
          <a:xfrm>
            <a:off x="2599051" y="8066291"/>
            <a:ext cx="13089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중심타선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의 </a:t>
            </a: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홈런</a:t>
            </a:r>
            <a:r>
              <a:rPr lang="ko-KR" altLang="en-US" sz="4000" dirty="0">
                <a:latin typeface="KBO 다이아고딕 Bold" pitchFamily="2" charset="-127"/>
                <a:ea typeface="KBO 다이아고딕 Bold" pitchFamily="2" charset="-127"/>
              </a:rPr>
              <a:t>개수는 추정득점에 높은 상관관계를 보임</a:t>
            </a:r>
          </a:p>
        </p:txBody>
      </p:sp>
    </p:spTree>
    <p:extLst>
      <p:ext uri="{BB962C8B-B14F-4D97-AF65-F5344CB8AC3E}">
        <p14:creationId xmlns:p14="http://schemas.microsoft.com/office/powerpoint/2010/main" val="4158349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636000"/>
              </p:ext>
            </p:extLst>
          </p:nvPr>
        </p:nvGraphicFramePr>
        <p:xfrm>
          <a:off x="868680" y="2504997"/>
          <a:ext cx="5033337" cy="544763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677779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677779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67777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</a:tblGrid>
              <a:tr h="77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년도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하위타선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77823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2019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636.14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654.68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77823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721.30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748.89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77823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2021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672.78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689.89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77823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2022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641.37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662.45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23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2023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644.76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661.78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평균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rgbClr val="ED1C24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663.27</a:t>
                      </a:r>
                      <a:endParaRPr lang="ko-KR" altLang="en-US" sz="2000" b="1" i="0" u="none" strike="noStrike" cap="none" dirty="0">
                        <a:solidFill>
                          <a:srgbClr val="ED1C24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683.54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3411722080"/>
              </p:ext>
            </p:extLst>
          </p:nvPr>
        </p:nvGraphicFramePr>
        <p:xfrm>
          <a:off x="6522721" y="2541025"/>
          <a:ext cx="11184727" cy="541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직사각형 33"/>
          <p:cNvSpPr/>
          <p:nvPr/>
        </p:nvSpPr>
        <p:spPr>
          <a:xfrm>
            <a:off x="2575034" y="2448965"/>
            <a:ext cx="1661686" cy="5503663"/>
          </a:xfrm>
          <a:prstGeom prst="rect">
            <a:avLst/>
          </a:prstGeom>
          <a:noFill/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5280661" y="1885437"/>
            <a:ext cx="7726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&lt;KBO 10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구단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</a:t>
            </a:r>
            <a:r>
              <a:rPr lang="ko-KR" altLang="en-US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연도별 평균 추정실점 비교</a:t>
            </a:r>
            <a:r>
              <a:rPr lang="en-US" altLang="ko-KR" sz="3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857742" y="2448965"/>
            <a:ext cx="1849705" cy="707886"/>
            <a:chOff x="15857742" y="2621444"/>
            <a:chExt cx="184970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E55AB-2A36-2B87-FE20-D090D00DF984}"/>
                </a:ext>
              </a:extLst>
            </p:cNvPr>
            <p:cNvSpPr txBox="1"/>
            <p:nvPr/>
          </p:nvSpPr>
          <p:spPr>
            <a:xfrm>
              <a:off x="15857742" y="2621444"/>
              <a:ext cx="184970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하위타선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            기타</a:t>
              </a:r>
              <a:endParaRPr lang="en-US" altLang="ko-KR" sz="2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979140" y="3037780"/>
              <a:ext cx="609600" cy="21145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0025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979140" y="2729654"/>
              <a:ext cx="609600" cy="211452"/>
            </a:xfrm>
            <a:prstGeom prst="rect">
              <a:avLst/>
            </a:prstGeom>
            <a:solidFill>
              <a:srgbClr val="ED1C24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6E55AB-2A36-2B87-FE20-D090D00DF984}"/>
              </a:ext>
            </a:extLst>
          </p:cNvPr>
          <p:cNvSpPr txBox="1"/>
          <p:nvPr/>
        </p:nvSpPr>
        <p:spPr>
          <a:xfrm>
            <a:off x="322532" y="1414669"/>
            <a:ext cx="1728842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&lt; 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추정 실점 공식 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: 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추정실점 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= (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리그 평균 실점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*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경기수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) – (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수비승리기여도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조정계수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)/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경기수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ko-KR" altLang="en-US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시즌 총 경기수 </a:t>
            </a:r>
            <a:r>
              <a:rPr lang="en-US" altLang="ko-KR" sz="27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17726A-B948-B53B-866D-2BDBBE894A1C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C105C1-8470-4968-ECE3-9558099B895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EDE6CB-C936-7B54-A12B-793248113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588B75-6122-644E-AC2A-F675CA738990}"/>
              </a:ext>
            </a:extLst>
          </p:cNvPr>
          <p:cNvSpPr txBox="1"/>
          <p:nvPr/>
        </p:nvSpPr>
        <p:spPr>
          <a:xfrm>
            <a:off x="0" y="8066291"/>
            <a:ext cx="1843438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하위타선</a:t>
            </a:r>
            <a:r>
              <a:rPr lang="ko-KR" altLang="en-US" sz="400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</a:rPr>
              <a:t>의</a:t>
            </a:r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 추정실점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이 기타</a:t>
            </a:r>
            <a:r>
              <a:rPr lang="en-US" altLang="ko-KR" sz="4001" dirty="0"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상위</a:t>
            </a:r>
            <a:r>
              <a:rPr lang="en-US" altLang="ko-KR" sz="4001" dirty="0">
                <a:latin typeface="KBO 다이아고딕 Bold" pitchFamily="2" charset="-127"/>
                <a:ea typeface="KBO 다이아고딕 Bold" pitchFamily="2" charset="-127"/>
              </a:rPr>
              <a:t>/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중심타선</a:t>
            </a:r>
            <a:r>
              <a:rPr lang="en-US" altLang="ko-KR" sz="4001" dirty="0"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001" dirty="0">
                <a:latin typeface="KBO 다이아고딕 Bold" pitchFamily="2" charset="-127"/>
                <a:ea typeface="KBO 다이아고딕 Bold" pitchFamily="2" charset="-127"/>
              </a:rPr>
              <a:t>의 추정실점보다 </a:t>
            </a:r>
            <a:r>
              <a:rPr lang="ko-KR" altLang="en-US" sz="4001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</a:rPr>
              <a:t>낮음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50318-9632-8B91-9D46-F11A7AC9E273}"/>
              </a:ext>
            </a:extLst>
          </p:cNvPr>
          <p:cNvSpPr txBox="1"/>
          <p:nvPr/>
        </p:nvSpPr>
        <p:spPr>
          <a:xfrm>
            <a:off x="455971" y="273933"/>
            <a:ext cx="1693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4. </a:t>
            </a:r>
            <a:r>
              <a:rPr lang="ko-KR" altLang="en-US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수비승리기여도가 높은 선수를 하위타선 배치 시 추정실점이 낮아질까</a:t>
            </a:r>
            <a:r>
              <a:rPr lang="en-US" altLang="ko-KR" sz="4000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?</a:t>
            </a: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EBE74B05-07E2-FC2B-238A-C8D744E655F8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4444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27FFBB-4023-E702-C55D-96C805D20628}"/>
              </a:ext>
            </a:extLst>
          </p:cNvPr>
          <p:cNvSpPr/>
          <p:nvPr/>
        </p:nvSpPr>
        <p:spPr>
          <a:xfrm>
            <a:off x="1988341" y="5219558"/>
            <a:ext cx="8888206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1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번타자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도루허용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BEE192-2763-82C3-B65C-8EB097B901EB}"/>
              </a:ext>
            </a:extLst>
          </p:cNvPr>
          <p:cNvSpPr/>
          <p:nvPr/>
        </p:nvSpPr>
        <p:spPr>
          <a:xfrm>
            <a:off x="1988341" y="6391308"/>
            <a:ext cx="8888206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2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번타자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 홈런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도루허용 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F25BCB-75A8-A3AF-2AC9-6B50F5EF227D}"/>
              </a:ext>
            </a:extLst>
          </p:cNvPr>
          <p:cNvSpPr/>
          <p:nvPr/>
        </p:nvSpPr>
        <p:spPr>
          <a:xfrm>
            <a:off x="1988342" y="7606849"/>
            <a:ext cx="8888206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중심타선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홈런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득점권타율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90F9C0-2D2F-CDB2-B29B-52B0F52D54C5}"/>
              </a:ext>
            </a:extLst>
          </p:cNvPr>
          <p:cNvSpPr/>
          <p:nvPr/>
        </p:nvSpPr>
        <p:spPr>
          <a:xfrm>
            <a:off x="1988342" y="8768011"/>
            <a:ext cx="8888206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하위타선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수비 승리기여도 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D44E62-17E8-40BB-F321-D8BD0E8852E6}"/>
              </a:ext>
            </a:extLst>
          </p:cNvPr>
          <p:cNvSpPr/>
          <p:nvPr/>
        </p:nvSpPr>
        <p:spPr>
          <a:xfrm>
            <a:off x="11225584" y="5219558"/>
            <a:ext cx="4395538" cy="919528"/>
          </a:xfrm>
          <a:prstGeom prst="roundRect">
            <a:avLst>
              <a:gd name="adj" fmla="val 9301"/>
            </a:avLst>
          </a:prstGeom>
          <a:solidFill>
            <a:srgbClr val="002561">
              <a:alpha val="80000"/>
            </a:srgbClr>
          </a:solidFill>
          <a:ln w="76200"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0.34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7C302A1-40D5-38CD-908B-3D437454918A}"/>
              </a:ext>
            </a:extLst>
          </p:cNvPr>
          <p:cNvSpPr/>
          <p:nvPr/>
        </p:nvSpPr>
        <p:spPr>
          <a:xfrm>
            <a:off x="11225584" y="6387391"/>
            <a:ext cx="4395538" cy="919528"/>
          </a:xfrm>
          <a:prstGeom prst="roundRect">
            <a:avLst>
              <a:gd name="adj" fmla="val 9301"/>
            </a:avLst>
          </a:prstGeom>
          <a:solidFill>
            <a:srgbClr val="002561">
              <a:alpha val="85098"/>
            </a:srgbClr>
          </a:solidFill>
          <a:ln w="76200"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0.425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D3924D5-B79E-A8DB-7B20-C7FC1AC08536}"/>
              </a:ext>
            </a:extLst>
          </p:cNvPr>
          <p:cNvSpPr/>
          <p:nvPr/>
        </p:nvSpPr>
        <p:spPr>
          <a:xfrm>
            <a:off x="11225584" y="7575180"/>
            <a:ext cx="4395538" cy="919528"/>
          </a:xfrm>
          <a:prstGeom prst="roundRect">
            <a:avLst>
              <a:gd name="adj" fmla="val 9301"/>
            </a:avLst>
          </a:prstGeom>
          <a:solidFill>
            <a:srgbClr val="002561"/>
          </a:solidFill>
          <a:ln w="76200"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0.45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805752-F7C8-AB59-7E69-1890BA090924}"/>
              </a:ext>
            </a:extLst>
          </p:cNvPr>
          <p:cNvSpPr/>
          <p:nvPr/>
        </p:nvSpPr>
        <p:spPr>
          <a:xfrm>
            <a:off x="11225584" y="8762969"/>
            <a:ext cx="4395538" cy="919528"/>
          </a:xfrm>
          <a:prstGeom prst="roundRect">
            <a:avLst>
              <a:gd name="adj" fmla="val 9301"/>
            </a:avLst>
          </a:prstGeom>
          <a:solidFill>
            <a:srgbClr val="002561">
              <a:alpha val="54902"/>
            </a:srgbClr>
          </a:solidFill>
          <a:ln w="76200"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0.225</a:t>
            </a:r>
          </a:p>
        </p:txBody>
      </p:sp>
      <p:sp>
        <p:nvSpPr>
          <p:cNvPr id="16" name="Google Shape;98;p16">
            <a:extLst>
              <a:ext uri="{FF2B5EF4-FFF2-40B4-BE49-F238E27FC236}">
                <a16:creationId xmlns:a16="http://schemas.microsoft.com/office/drawing/2014/main" id="{C2CC786C-1A3E-4A73-97D1-DFCFF2058C1E}"/>
              </a:ext>
            </a:extLst>
          </p:cNvPr>
          <p:cNvSpPr txBox="1"/>
          <p:nvPr/>
        </p:nvSpPr>
        <p:spPr>
          <a:xfrm>
            <a:off x="3027950" y="4276493"/>
            <a:ext cx="6808988" cy="91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타자</a:t>
            </a:r>
            <a:r>
              <a:rPr lang="en-US" altLang="ko-KR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/</a:t>
            </a:r>
            <a:r>
              <a:rPr lang="ko-KR" altLang="en-US" sz="44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타선별</a:t>
            </a: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지표</a:t>
            </a:r>
            <a:endParaRPr lang="en-US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7" name="Google Shape;98;p16">
            <a:extLst>
              <a:ext uri="{FF2B5EF4-FFF2-40B4-BE49-F238E27FC236}">
                <a16:creationId xmlns:a16="http://schemas.microsoft.com/office/drawing/2014/main" id="{E49F9258-FBD3-0FC4-C1C7-467309A2ED72}"/>
              </a:ext>
            </a:extLst>
          </p:cNvPr>
          <p:cNvSpPr txBox="1"/>
          <p:nvPr/>
        </p:nvSpPr>
        <p:spPr>
          <a:xfrm>
            <a:off x="10018859" y="4276493"/>
            <a:ext cx="6808988" cy="91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4400" b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</a:defRPr>
            </a:lvl1pPr>
          </a:lstStyle>
          <a:p>
            <a:r>
              <a:rPr lang="ko-KR" altLang="en-US" dirty="0">
                <a:sym typeface="Jockey One"/>
              </a:rPr>
              <a:t>상관계수 평균</a:t>
            </a:r>
            <a:endParaRPr lang="en-US" dirty="0">
              <a:sym typeface="Jockey One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311252"/>
              </p:ext>
            </p:extLst>
          </p:nvPr>
        </p:nvGraphicFramePr>
        <p:xfrm>
          <a:off x="737057" y="2088039"/>
          <a:ext cx="16813884" cy="153838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802314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2802314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2802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2314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280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9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출루율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득점권타율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도루허용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수비 승리 기여도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769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8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8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8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8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8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</a:tbl>
          </a:graphicData>
        </a:graphic>
      </p:graphicFrame>
      <p:sp>
        <p:nvSpPr>
          <p:cNvPr id="19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추정 득점과의 상관계수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F66B19C-8D6E-4B9D-6E87-C17718880B64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796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6160" y="4481781"/>
            <a:ext cx="1115568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04</a:t>
            </a:r>
            <a:r>
              <a:rPr lang="en-US" altLang="ko-KR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추정 득점 예측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33749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26D8C90-A49F-B8F1-DAC2-038930B740D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7417D8-C189-B5B8-C147-629888058142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AE02F5-107C-98E6-B56B-F631ECBBB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7" name="Google Shape;96;p16">
            <a:extLst>
              <a:ext uri="{FF2B5EF4-FFF2-40B4-BE49-F238E27FC236}">
                <a16:creationId xmlns:a16="http://schemas.microsoft.com/office/drawing/2014/main" id="{62F8E831-5D93-F765-ABE2-21DDA1CECD6A}"/>
              </a:ext>
            </a:extLst>
          </p:cNvPr>
          <p:cNvSpPr txBox="1"/>
          <p:nvPr/>
        </p:nvSpPr>
        <p:spPr>
          <a:xfrm>
            <a:off x="11285620" y="3222205"/>
            <a:ext cx="6374869" cy="13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solidFill>
                <a:srgbClr val="ED1C24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Jockey One"/>
              <a:sym typeface="Jockey One"/>
            </a:endParaRPr>
          </a:p>
        </p:txBody>
      </p:sp>
      <p:sp>
        <p:nvSpPr>
          <p:cNvPr id="13" name="Google Shape;98;p16">
            <a:extLst>
              <a:ext uri="{FF2B5EF4-FFF2-40B4-BE49-F238E27FC236}">
                <a16:creationId xmlns:a16="http://schemas.microsoft.com/office/drawing/2014/main" id="{ABED9AB0-221A-B5A6-E623-D5BDEB049CDC}"/>
              </a:ext>
            </a:extLst>
          </p:cNvPr>
          <p:cNvSpPr txBox="1"/>
          <p:nvPr/>
        </p:nvSpPr>
        <p:spPr>
          <a:xfrm>
            <a:off x="193393" y="4483622"/>
            <a:ext cx="6808988" cy="1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KBO_top5.csv</a:t>
            </a:r>
            <a:endParaRPr sz="5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4" name="Google Shape;105;p17">
            <a:extLst>
              <a:ext uri="{FF2B5EF4-FFF2-40B4-BE49-F238E27FC236}">
                <a16:creationId xmlns:a16="http://schemas.microsoft.com/office/drawing/2014/main" id="{EDD445BF-6BA3-9F29-6DF1-826A25B900F4}"/>
              </a:ext>
            </a:extLst>
          </p:cNvPr>
          <p:cNvSpPr txBox="1"/>
          <p:nvPr/>
        </p:nvSpPr>
        <p:spPr>
          <a:xfrm>
            <a:off x="1206546" y="2910588"/>
            <a:ext cx="4782683" cy="1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0" dirty="0">
                <a:solidFill>
                  <a:srgbClr val="C60008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DATA</a:t>
            </a:r>
            <a:endParaRPr sz="8000" dirty="0">
              <a:solidFill>
                <a:srgbClr val="C60008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8" name="Google Shape;98;p16">
            <a:extLst>
              <a:ext uri="{FF2B5EF4-FFF2-40B4-BE49-F238E27FC236}">
                <a16:creationId xmlns:a16="http://schemas.microsoft.com/office/drawing/2014/main" id="{BDA8D675-FCE8-BB82-E103-6EA8013B3BBA}"/>
              </a:ext>
            </a:extLst>
          </p:cNvPr>
          <p:cNvSpPr txBox="1"/>
          <p:nvPr/>
        </p:nvSpPr>
        <p:spPr>
          <a:xfrm>
            <a:off x="193393" y="5692745"/>
            <a:ext cx="6808988" cy="139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60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</a:defRPr>
            </a:lvl1pPr>
          </a:lstStyle>
          <a:p>
            <a:r>
              <a:rPr lang="en-US" dirty="0">
                <a:sym typeface="Jockey One"/>
              </a:rPr>
              <a:t>2019~2023 5</a:t>
            </a:r>
            <a:r>
              <a:rPr lang="ko-KR" altLang="en-US" dirty="0">
                <a:sym typeface="Jockey One"/>
              </a:rPr>
              <a:t>년간</a:t>
            </a:r>
            <a:endParaRPr lang="en-US" altLang="ko-KR" dirty="0">
              <a:sym typeface="Jockey One"/>
            </a:endParaRPr>
          </a:p>
          <a:p>
            <a:r>
              <a:rPr lang="ko-KR" altLang="en-US" dirty="0">
                <a:sym typeface="Jockey One"/>
              </a:rPr>
              <a:t>상위 </a:t>
            </a:r>
            <a:r>
              <a:rPr lang="en-US" altLang="ko-KR" dirty="0">
                <a:sym typeface="Jockey One"/>
              </a:rPr>
              <a:t>5</a:t>
            </a:r>
            <a:r>
              <a:rPr lang="ko-KR" altLang="en-US" dirty="0" err="1">
                <a:sym typeface="Jockey One"/>
              </a:rPr>
              <a:t>개팀</a:t>
            </a:r>
            <a:r>
              <a:rPr lang="ko-KR" altLang="en-US" dirty="0">
                <a:sym typeface="Jockey One"/>
              </a:rPr>
              <a:t> 데이터로 학습</a:t>
            </a:r>
            <a:endParaRPr dirty="0">
              <a:sym typeface="Jockey One"/>
            </a:endParaRPr>
          </a:p>
        </p:txBody>
      </p:sp>
      <p:sp>
        <p:nvSpPr>
          <p:cNvPr id="24" name="Google Shape;98;p16">
            <a:extLst>
              <a:ext uri="{FF2B5EF4-FFF2-40B4-BE49-F238E27FC236}">
                <a16:creationId xmlns:a16="http://schemas.microsoft.com/office/drawing/2014/main" id="{67304EF3-57C4-CC74-B6C8-99C42869F35C}"/>
              </a:ext>
            </a:extLst>
          </p:cNvPr>
          <p:cNvSpPr txBox="1"/>
          <p:nvPr/>
        </p:nvSpPr>
        <p:spPr>
          <a:xfrm>
            <a:off x="14762311" y="7833130"/>
            <a:ext cx="2380699" cy="87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추정득점</a:t>
            </a:r>
            <a:endParaRPr lang="en-US" sz="48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27" name="Google Shape;105;p17">
            <a:extLst>
              <a:ext uri="{FF2B5EF4-FFF2-40B4-BE49-F238E27FC236}">
                <a16:creationId xmlns:a16="http://schemas.microsoft.com/office/drawing/2014/main" id="{9F979541-F3D2-0B44-2E3E-870AE99DFEF0}"/>
              </a:ext>
            </a:extLst>
          </p:cNvPr>
          <p:cNvSpPr txBox="1"/>
          <p:nvPr/>
        </p:nvSpPr>
        <p:spPr>
          <a:xfrm>
            <a:off x="12813548" y="6425670"/>
            <a:ext cx="4329462" cy="1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C60008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Target</a:t>
            </a:r>
            <a:endParaRPr sz="8000" dirty="0">
              <a:solidFill>
                <a:srgbClr val="C60008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5" name="Google Shape;98;p16">
            <a:extLst>
              <a:ext uri="{FF2B5EF4-FFF2-40B4-BE49-F238E27FC236}">
                <a16:creationId xmlns:a16="http://schemas.microsoft.com/office/drawing/2014/main" id="{E2FCA17C-6A64-4E90-A3F6-F6FE65B764B2}"/>
              </a:ext>
            </a:extLst>
          </p:cNvPr>
          <p:cNvSpPr txBox="1"/>
          <p:nvPr/>
        </p:nvSpPr>
        <p:spPr>
          <a:xfrm>
            <a:off x="5361221" y="3350246"/>
            <a:ext cx="12008400" cy="1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en-US" altLang="ko-KR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ko-KR" altLang="en-US" sz="48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en-US" altLang="ko-KR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ko-KR" altLang="en-US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</a:t>
            </a:r>
            <a:r>
              <a:rPr lang="en-US" altLang="ko-KR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ko-KR" altLang="en-US" sz="48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득점권타율</a:t>
            </a:r>
            <a:r>
              <a:rPr lang="en-US" altLang="ko-KR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도루허용</a:t>
            </a:r>
            <a:r>
              <a:rPr lang="en-US" altLang="ko-KR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ko-KR" altLang="en-US" sz="48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승리 기여도</a:t>
            </a:r>
            <a:endParaRPr lang="en-US" sz="48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6" name="Google Shape;105;p17">
            <a:extLst>
              <a:ext uri="{FF2B5EF4-FFF2-40B4-BE49-F238E27FC236}">
                <a16:creationId xmlns:a16="http://schemas.microsoft.com/office/drawing/2014/main" id="{20A952AB-8C48-6875-17D0-5B11C1FBE15D}"/>
              </a:ext>
            </a:extLst>
          </p:cNvPr>
          <p:cNvSpPr txBox="1"/>
          <p:nvPr/>
        </p:nvSpPr>
        <p:spPr>
          <a:xfrm>
            <a:off x="12586938" y="1774159"/>
            <a:ext cx="4782683" cy="1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C60008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Feature</a:t>
            </a:r>
            <a:endParaRPr sz="8000" dirty="0">
              <a:solidFill>
                <a:srgbClr val="C60008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28" name="Google Shape;98;p16">
            <a:extLst>
              <a:ext uri="{FF2B5EF4-FFF2-40B4-BE49-F238E27FC236}">
                <a16:creationId xmlns:a16="http://schemas.microsoft.com/office/drawing/2014/main" id="{190D8112-7E57-90F6-E499-CBE7D4DBE44D}"/>
              </a:ext>
            </a:extLst>
          </p:cNvPr>
          <p:cNvSpPr txBox="1"/>
          <p:nvPr/>
        </p:nvSpPr>
        <p:spPr>
          <a:xfrm>
            <a:off x="8562116" y="4909099"/>
            <a:ext cx="8807505" cy="72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가설확인에서 확인한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각 타선 유형별 주요 지표</a:t>
            </a:r>
            <a:endParaRPr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20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모델 학습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1392555-7E39-A427-3F8D-270A9FA0DF4D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68634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99F192-4627-8F45-A74B-E67BC026E6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529" y="2542041"/>
            <a:ext cx="10422075" cy="7744959"/>
          </a:xfrm>
          <a:prstGeom prst="rect">
            <a:avLst/>
          </a:prstGeom>
        </p:spPr>
      </p:pic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117B55FB-68D4-4A48-D708-67733C2B4B4B}"/>
              </a:ext>
            </a:extLst>
          </p:cNvPr>
          <p:cNvSpPr txBox="1"/>
          <p:nvPr/>
        </p:nvSpPr>
        <p:spPr>
          <a:xfrm>
            <a:off x="10594604" y="1977328"/>
            <a:ext cx="7520867" cy="774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“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이러한 회귀 분석을 위하여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야구 관련 연구에서 예측 성능이 뛰어나다고 증명된 모델들을 사용하여 예비 팀 득점 예측 모델을 만들었다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한정섭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 err="1">
                <a:latin typeface="KBO 다이아고딕 Medium" pitchFamily="2" charset="-127"/>
                <a:ea typeface="KBO 다이아고딕 Medium" pitchFamily="2" charset="-127"/>
              </a:rPr>
              <a:t>정다현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김성준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(2022)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은 </a:t>
            </a:r>
            <a:r>
              <a:rPr lang="en-US" altLang="ko-KR" sz="2800" i="1" dirty="0" err="1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XGBoost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(Extreme Gradient Boosting)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를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신동윤과 김진호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(2023)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는 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SVR(</a:t>
            </a:r>
            <a:r>
              <a:rPr lang="ko-KR" altLang="en-US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서포트 벡터 머신 회귀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)</a:t>
            </a:r>
            <a:r>
              <a:rPr lang="ko-KR" altLang="en-US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과 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Ridge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가 성능이 우수하다고 하였다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i="1" dirty="0">
              <a:latin typeface="KBO 다이아고딕 Medium" pitchFamily="2" charset="-127"/>
              <a:ea typeface="KBO 다이아고딕 Medium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800" i="1" dirty="0" err="1">
                <a:latin typeface="KBO 다이아고딕 Medium" pitchFamily="2" charset="-127"/>
                <a:ea typeface="KBO 다이아고딕 Medium" pitchFamily="2" charset="-127"/>
              </a:rPr>
              <a:t>김민택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 err="1">
                <a:latin typeface="KBO 다이아고딕 Medium" pitchFamily="2" charset="-127"/>
                <a:ea typeface="KBO 다이아고딕 Medium" pitchFamily="2" charset="-127"/>
              </a:rPr>
              <a:t>구자환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 err="1">
                <a:latin typeface="KBO 다이아고딕 Medium" pitchFamily="2" charset="-127"/>
                <a:ea typeface="KBO 다이아고딕 Medium" pitchFamily="2" charset="-127"/>
              </a:rPr>
              <a:t>김응모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(2019)</a:t>
            </a:r>
            <a:r>
              <a:rPr lang="ko-KR" altLang="en-US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는 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Random Forest</a:t>
            </a:r>
            <a:r>
              <a:rPr lang="ko-KR" altLang="en-US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와 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Gradient Boosting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을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김태훈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임성원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 err="1">
                <a:latin typeface="KBO 다이아고딕 Medium" pitchFamily="2" charset="-127"/>
                <a:ea typeface="KBO 다이아고딕 Medium" pitchFamily="2" charset="-127"/>
              </a:rPr>
              <a:t>고진광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2800" i="1" dirty="0" err="1">
                <a:latin typeface="KBO 다이아고딕 Medium" pitchFamily="2" charset="-127"/>
                <a:ea typeface="KBO 다이아고딕 Medium" pitchFamily="2" charset="-127"/>
              </a:rPr>
              <a:t>이재학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(2020)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은 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KNN(K-Nearest Neighbor)</a:t>
            </a:r>
            <a:r>
              <a:rPr lang="ko-KR" altLang="en-US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과 </a:t>
            </a:r>
            <a:r>
              <a:rPr lang="en-US" altLang="ko-KR" sz="2800" i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</a:rPr>
              <a:t>AdaBoost(Adaptive Boosting)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가 뛰어난 예측력을 보여주었다고 하였다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.”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i="1" dirty="0">
              <a:latin typeface="KBO 다이아고딕 Medium" pitchFamily="2" charset="-127"/>
              <a:ea typeface="KBO 다이아고딕 Medium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-</a:t>
            </a:r>
            <a:r>
              <a:rPr lang="ko-KR" altLang="en-US" sz="2800" i="1" dirty="0">
                <a:latin typeface="KBO 다이아고딕 Medium" pitchFamily="2" charset="-127"/>
                <a:ea typeface="KBO 다이아고딕 Medium" pitchFamily="2" charset="-127"/>
              </a:rPr>
              <a:t>논문 내용 中</a:t>
            </a:r>
            <a:r>
              <a:rPr lang="en-US" altLang="ko-KR" sz="2800" i="1" dirty="0">
                <a:latin typeface="KBO 다이아고딕 Medium" pitchFamily="2" charset="-127"/>
                <a:ea typeface="KBO 다이아고딕 Medium" pitchFamily="2" charset="-127"/>
              </a:rPr>
              <a:t>-</a:t>
            </a:r>
          </a:p>
        </p:txBody>
      </p:sp>
      <p:sp>
        <p:nvSpPr>
          <p:cNvPr id="5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관련 연구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FAE98544-B807-8581-3E90-A46CAF336929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761479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26D8C90-A49F-B8F1-DAC2-038930B740D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7417D8-C189-B5B8-C147-629888058142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AE02F5-107C-98E6-B56B-F631ECBBB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4" name="Google Shape;96;p16">
            <a:extLst>
              <a:ext uri="{FF2B5EF4-FFF2-40B4-BE49-F238E27FC236}">
                <a16:creationId xmlns:a16="http://schemas.microsoft.com/office/drawing/2014/main" id="{0DEAEC14-B9C2-670D-0828-71659848807E}"/>
              </a:ext>
            </a:extLst>
          </p:cNvPr>
          <p:cNvSpPr txBox="1"/>
          <p:nvPr/>
        </p:nvSpPr>
        <p:spPr>
          <a:xfrm>
            <a:off x="10628175" y="5843437"/>
            <a:ext cx="6808988" cy="24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RandomForest</a:t>
            </a:r>
            <a:endParaRPr lang="en-US" sz="5400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Regressor</a:t>
            </a:r>
            <a:endParaRPr lang="en-US" sz="5400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최종 선택</a:t>
            </a:r>
            <a:endParaRPr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3" name="Google Shape;98;p16">
            <a:extLst>
              <a:ext uri="{FF2B5EF4-FFF2-40B4-BE49-F238E27FC236}">
                <a16:creationId xmlns:a16="http://schemas.microsoft.com/office/drawing/2014/main" id="{ABED9AB0-221A-B5A6-E623-D5BDEB049CDC}"/>
              </a:ext>
            </a:extLst>
          </p:cNvPr>
          <p:cNvSpPr txBox="1"/>
          <p:nvPr/>
        </p:nvSpPr>
        <p:spPr>
          <a:xfrm>
            <a:off x="10628175" y="2792046"/>
            <a:ext cx="6808988" cy="289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관련 연구자료에서 언급된 모델을 대상으로 실험</a:t>
            </a:r>
            <a:endParaRPr lang="en-US" altLang="ko-KR"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MSE,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RMSE,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MAE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가 낮고</a:t>
            </a:r>
            <a:endParaRPr lang="en-US" altLang="ko-KR"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R2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가 높은</a:t>
            </a:r>
            <a:endParaRPr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29434BC-B9CB-8C6B-4F7A-76EE57A6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086476"/>
              </p:ext>
            </p:extLst>
          </p:nvPr>
        </p:nvGraphicFramePr>
        <p:xfrm>
          <a:off x="426862" y="2076939"/>
          <a:ext cx="8903827" cy="6919143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056523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461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826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461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1826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</a:tblGrid>
              <a:tr h="629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모델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MSE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RMSE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R2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XGB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294.06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17.15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11.77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SVR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992.15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31.50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19.78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-0.05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Ridge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591.58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24.32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17.93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GradientBoosting</a:t>
                      </a:r>
                      <a:endParaRPr lang="en-US" sz="2000" b="0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228.05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15.10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9.85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RandomForest</a:t>
                      </a:r>
                      <a:endParaRPr lang="en-US" sz="2000" b="1" i="0" u="none" strike="noStrike" cap="none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223.41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14.95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9.44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KNN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506.76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22.51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14.52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AdaBoost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722.84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26.89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19.14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LGBM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226.66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15.06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10.06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LinearRegression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581.90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24.12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17.96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901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Lasso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589.28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24.28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18.07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26862" y="5167154"/>
            <a:ext cx="8903827" cy="70689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5462803" y="383276"/>
            <a:ext cx="736239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모델 성능비교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179AE85F-ACF3-9601-E61F-6DB2FDCB568E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01725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26D8C90-A49F-B8F1-DAC2-038930B740D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7417D8-C189-B5B8-C147-629888058142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AE02F5-107C-98E6-B56B-F631ECBBB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0932EAF-F4FE-7B91-4269-E3D0D1C1472D}"/>
              </a:ext>
            </a:extLst>
          </p:cNvPr>
          <p:cNvSpPr/>
          <p:nvPr/>
        </p:nvSpPr>
        <p:spPr>
          <a:xfrm>
            <a:off x="322532" y="1812758"/>
            <a:ext cx="10794647" cy="7186863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# </a:t>
            </a:r>
            <a:r>
              <a:rPr lang="ko-KR" altLang="en-US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하이퍼파라미터</a:t>
            </a:r>
            <a:r>
              <a:rPr lang="ko-KR" altLang="en-US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 그리드 설정</a:t>
            </a:r>
          </a:p>
          <a:p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param_grid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 = {</a:t>
            </a:r>
          </a:p>
          <a:p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    '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n_estimators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’ : [50, 100, 150, 200],</a:t>
            </a:r>
          </a:p>
          <a:p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    '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max_depth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’ : [None, 10, 20, 30, 40],</a:t>
            </a:r>
          </a:p>
          <a:p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    '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max_features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’ : [0.3, 0.5, 0.7, 1.0]</a:t>
            </a:r>
          </a:p>
          <a:p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}</a:t>
            </a:r>
          </a:p>
          <a:p>
            <a:b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</a:b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# </a:t>
            </a:r>
            <a:r>
              <a:rPr lang="ko-KR" altLang="en-US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모델 초기화</a:t>
            </a:r>
          </a:p>
          <a:p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rf = 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RandomForestRegressor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(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random_state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=42)</a:t>
            </a:r>
          </a:p>
          <a:p>
            <a:b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</a:b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# </a:t>
            </a:r>
            <a:r>
              <a:rPr lang="ko-KR" altLang="en-US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그리드 </a:t>
            </a:r>
            <a:r>
              <a:rPr lang="ko-KR" altLang="en-US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서치</a:t>
            </a:r>
            <a:r>
              <a:rPr lang="ko-KR" altLang="en-US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 설정</a:t>
            </a:r>
          </a:p>
          <a:p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grid_search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 = 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GridSearchCV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(estimator=rf, 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param_grid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=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param_grid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, cv=5, </a:t>
            </a:r>
            <a:r>
              <a:rPr lang="en-US" altLang="ko-KR" sz="3000" b="1" dirty="0" err="1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n_jobs</a:t>
            </a:r>
            <a:r>
              <a:rPr lang="en-US" altLang="ko-KR" sz="3000" b="1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=-1, verbose=2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51A2AE6B-17CB-6175-D75E-253A02DCC7C2}"/>
              </a:ext>
            </a:extLst>
          </p:cNvPr>
          <p:cNvSpPr txBox="1"/>
          <p:nvPr/>
        </p:nvSpPr>
        <p:spPr>
          <a:xfrm>
            <a:off x="11932920" y="3697108"/>
            <a:ext cx="5317960" cy="289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Grid Search</a:t>
            </a: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를 통한</a:t>
            </a:r>
            <a:endParaRPr lang="en-US" altLang="ko-KR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Random</a:t>
            </a: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Forest</a:t>
            </a: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endParaRPr lang="en-US" altLang="ko-KR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Regressor</a:t>
            </a: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의</a:t>
            </a:r>
            <a:endParaRPr lang="en-US" altLang="ko-KR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최적 파라미터 찾기</a:t>
            </a:r>
            <a:endParaRPr lang="en-US" altLang="ko-KR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8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최적 </a:t>
            </a:r>
            <a:r>
              <a:rPr lang="ko-KR" altLang="en-US" sz="8000" dirty="0" err="1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파라미터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찾기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4407A1C0-7042-CE5E-0CFE-A9FF5BBC69F8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28215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6898" y="4481781"/>
            <a:ext cx="11454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01</a:t>
            </a:r>
            <a:r>
              <a:rPr lang="en-US" altLang="ko-KR" sz="8000" dirty="0">
                <a:latin typeface="G마켓 산스 Bold"/>
                <a:ea typeface="G마켓 산스 Bold" panose="02000000000000000000"/>
              </a:rPr>
              <a:t>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</a:rPr>
              <a:t>팀원 및 프로젝트 소개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66160" y="4481781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05</a:t>
            </a:r>
            <a:r>
              <a:rPr lang="en-US" altLang="ko-KR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최적 라인업 추천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F9FDD7-8B9A-3C79-EBA2-285D6C7E60EB}"/>
              </a:ext>
            </a:extLst>
          </p:cNvPr>
          <p:cNvSpPr/>
          <p:nvPr/>
        </p:nvSpPr>
        <p:spPr>
          <a:xfrm>
            <a:off x="3818671" y="6224052"/>
            <a:ext cx="106506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2100"/>
              </a:spcBef>
              <a:spcAft>
                <a:spcPts val="2100"/>
              </a:spcAft>
            </a:pPr>
            <a:r>
              <a:rPr lang="ko-KR" altLang="en-US" sz="4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Alata"/>
                <a:sym typeface="Alata"/>
              </a:rPr>
              <a:t>데이터 최종 업데이트 ： ２０２４．０６．２４</a:t>
            </a:r>
            <a:endParaRPr lang="en-US" altLang="ko-KR" sz="4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Alata"/>
              <a:sym typeface="Alat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9037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49966D-C08A-AEDC-7FAC-B272080AC9A4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1BE080-435F-294C-B5FC-4DEA3F157D7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27AAB9-2228-8388-6BF1-C53F12BC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5B4A9674-5CC0-995C-3E0D-5FD86010D717}"/>
              </a:ext>
            </a:extLst>
          </p:cNvPr>
          <p:cNvSpPr txBox="1"/>
          <p:nvPr/>
        </p:nvSpPr>
        <p:spPr>
          <a:xfrm>
            <a:off x="523235" y="7185851"/>
            <a:ext cx="17241530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6</a:t>
            </a: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월 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24</a:t>
            </a: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일 기준 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10</a:t>
            </a:r>
            <a:r>
              <a:rPr lang="ko-KR" altLang="en-US" sz="5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위팀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. </a:t>
            </a: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라인업 개선 방향 제시</a:t>
            </a:r>
            <a:endParaRPr sz="5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F6E9E-A922-8E67-B964-EEF95BC18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994" y1="30905" x2="41424" y2="20088"/>
                        <a14:foregroundMark x1="41424" y1="20088" x2="55340" y2="17881"/>
                        <a14:foregroundMark x1="55340" y1="17881" x2="67961" y2="23620"/>
                        <a14:foregroundMark x1="67961" y1="23620" x2="72330" y2="30905"/>
                        <a14:foregroundMark x1="49676" y1="16777" x2="44175" y2="16777"/>
                        <a14:foregroundMark x1="46278" y1="27815" x2="46278" y2="27815"/>
                        <a14:foregroundMark x1="47573" y1="27815" x2="36570" y2="33333"/>
                        <a14:foregroundMark x1="36570" y1="33333" x2="36408" y2="33333"/>
                        <a14:foregroundMark x1="61812" y1="35541" x2="54693" y2="35541"/>
                        <a14:foregroundMark x1="44337" y1="63797" x2="35437" y2="66446"/>
                        <a14:foregroundMark x1="55340" y1="73289" x2="50324" y2="77042"/>
                        <a14:foregroundMark x1="40615" y1="85872" x2="59385" y2="87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102" y="1887542"/>
            <a:ext cx="6685797" cy="4900754"/>
          </a:xfrm>
          <a:prstGeom prst="rect">
            <a:avLst/>
          </a:prstGeom>
        </p:spPr>
      </p:pic>
      <p:sp>
        <p:nvSpPr>
          <p:cNvPr id="8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키움 </a:t>
            </a:r>
            <a:r>
              <a:rPr lang="ko-KR" altLang="en-US" sz="8000" dirty="0" err="1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히어로즈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64DB6F9A-50C8-BF45-E504-6F8A8F01B43E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58257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523234" y="1693392"/>
            <a:ext cx="17241530" cy="13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장타율</a:t>
            </a:r>
            <a:r>
              <a:rPr lang="ko-KR" altLang="en-US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0.46 + </a:t>
            </a:r>
            <a:r>
              <a:rPr lang="ko-KR" altLang="en-US" sz="54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득점권</a:t>
            </a:r>
            <a:r>
              <a:rPr lang="ko-KR" altLang="en-US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 타율*</a:t>
            </a: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0.33 + </a:t>
            </a:r>
            <a:r>
              <a:rPr lang="ko-KR" altLang="en-US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홈런*</a:t>
            </a: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0.56</a:t>
            </a:r>
            <a:endParaRPr sz="54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8519627" y="6879926"/>
            <a:ext cx="4533900" cy="232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송성문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0.508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득점권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타율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9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9DF02CFD-4505-4907-070D-16545C0643E9}"/>
              </a:ext>
            </a:extLst>
          </p:cNvPr>
          <p:cNvSpPr txBox="1"/>
          <p:nvPr/>
        </p:nvSpPr>
        <p:spPr>
          <a:xfrm>
            <a:off x="4109970" y="6890733"/>
            <a:ext cx="4533900" cy="231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도슨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0.544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득점권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타율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0.291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9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6" name="Google Shape;98;p16">
            <a:extLst>
              <a:ext uri="{FF2B5EF4-FFF2-40B4-BE49-F238E27FC236}">
                <a16:creationId xmlns:a16="http://schemas.microsoft.com/office/drawing/2014/main" id="{4CC9CFF6-7885-2CD3-A33D-B6200625A37F}"/>
              </a:ext>
            </a:extLst>
          </p:cNvPr>
          <p:cNvSpPr txBox="1"/>
          <p:nvPr/>
        </p:nvSpPr>
        <p:spPr>
          <a:xfrm>
            <a:off x="0" y="6901540"/>
            <a:ext cx="4533900" cy="230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김혜성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0.523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득점권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타율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0.383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10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D5CFDA-7098-10AB-B8A3-8565E4099693}"/>
              </a:ext>
            </a:extLst>
          </p:cNvPr>
          <p:cNvSpPr/>
          <p:nvPr/>
        </p:nvSpPr>
        <p:spPr>
          <a:xfrm>
            <a:off x="13258801" y="3976357"/>
            <a:ext cx="4751724" cy="431651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50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0.386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득점권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타율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0.274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팀 홈런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56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6D8C90-A49F-B8F1-DAC2-038930B740D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7417D8-C189-B5B8-C147-629888058142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AE02F5-107C-98E6-B56B-F631ECBBB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3B46258-D8C7-0DDD-1A60-265F069AA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4" b="89668" l="5741" r="92390">
                        <a14:foregroundMark x1="10280" y1="64576" x2="10547" y2="55720"/>
                        <a14:foregroundMark x1="7610" y1="70111" x2="5874" y2="70111"/>
                        <a14:foregroundMark x1="87183" y1="30258" x2="92390" y2="29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4553" y="3349614"/>
            <a:ext cx="3706438" cy="1341047"/>
          </a:xfrm>
          <a:prstGeom prst="rect">
            <a:avLst/>
          </a:prstGeom>
        </p:spPr>
      </p:pic>
      <p:pic>
        <p:nvPicPr>
          <p:cNvPr id="2" name="그림 1" descr="사람, 인간의 얼굴, 의류, 소매이(가) 표시된 사진&#10;&#10;자동 생성된 설명">
            <a:extLst>
              <a:ext uri="{FF2B5EF4-FFF2-40B4-BE49-F238E27FC236}">
                <a16:creationId xmlns:a16="http://schemas.microsoft.com/office/drawing/2014/main" id="{AA842FDC-03CB-0764-3EDA-E253111BB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39" y="2940884"/>
            <a:ext cx="3558023" cy="3870000"/>
          </a:xfrm>
          <a:prstGeom prst="rect">
            <a:avLst/>
          </a:prstGeom>
        </p:spPr>
      </p:pic>
      <p:pic>
        <p:nvPicPr>
          <p:cNvPr id="3" name="그림 2" descr="사람, 인간의 얼굴, 캡, 의류이(가) 표시된 사진&#10;&#10;자동 생성된 설명">
            <a:extLst>
              <a:ext uri="{FF2B5EF4-FFF2-40B4-BE49-F238E27FC236}">
                <a16:creationId xmlns:a16="http://schemas.microsoft.com/office/drawing/2014/main" id="{B992AEF6-71DA-3246-97BC-5051709F1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362" y="2940884"/>
            <a:ext cx="3351117" cy="3870000"/>
          </a:xfrm>
          <a:prstGeom prst="rect">
            <a:avLst/>
          </a:prstGeom>
        </p:spPr>
      </p:pic>
      <p:pic>
        <p:nvPicPr>
          <p:cNvPr id="4" name="그림 3" descr="사람, 인간의 얼굴, 의류, 캡이(가) 표시된 사진&#10;&#10;자동 생성된 설명">
            <a:extLst>
              <a:ext uri="{FF2B5EF4-FFF2-40B4-BE49-F238E27FC236}">
                <a16:creationId xmlns:a16="http://schemas.microsoft.com/office/drawing/2014/main" id="{1180BF89-CE34-4FA1-9147-4A3C6AD09B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0074" y="2940884"/>
            <a:ext cx="3453006" cy="3870000"/>
          </a:xfrm>
          <a:prstGeom prst="rect">
            <a:avLst/>
          </a:prstGeom>
        </p:spPr>
      </p:pic>
      <p:sp>
        <p:nvSpPr>
          <p:cNvPr id="16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중심타선 타자 선발</a:t>
            </a:r>
          </a:p>
        </p:txBody>
      </p: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A411FCED-B1E7-6683-97BE-801C2EBF4B09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D5CFDA-7098-10AB-B8A3-8565E4099693}"/>
              </a:ext>
            </a:extLst>
          </p:cNvPr>
          <p:cNvSpPr/>
          <p:nvPr/>
        </p:nvSpPr>
        <p:spPr>
          <a:xfrm>
            <a:off x="7024141" y="4749799"/>
            <a:ext cx="4239719" cy="415512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50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0.386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0.345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팀 도루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27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팀 홈런 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56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1153C3-DE46-8911-F590-B59163D07386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D18875-0932-CEB5-F176-792CE142956D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FFE84D-1BF0-3104-0516-5BF0545B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58FD8449-F36F-B3DE-BD82-4E4750CC5F39}"/>
              </a:ext>
            </a:extLst>
          </p:cNvPr>
          <p:cNvSpPr txBox="1"/>
          <p:nvPr/>
        </p:nvSpPr>
        <p:spPr>
          <a:xfrm>
            <a:off x="261617" y="1758923"/>
            <a:ext cx="9187183" cy="13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장타율</a:t>
            </a:r>
            <a:r>
              <a:rPr lang="ko-KR" altLang="en-US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0.46 + </a:t>
            </a:r>
            <a:r>
              <a:rPr lang="ko-KR" altLang="en-US" sz="48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출루율</a:t>
            </a:r>
            <a:r>
              <a:rPr lang="ko-KR" altLang="en-US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0.35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+ </a:t>
            </a:r>
            <a:r>
              <a:rPr lang="ko-KR" altLang="en-US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도루*</a:t>
            </a: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0.33 + </a:t>
            </a:r>
            <a:r>
              <a:rPr lang="ko-KR" altLang="en-US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홈런*</a:t>
            </a: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0.56</a:t>
            </a:r>
            <a:endParaRPr sz="48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2" name="Google Shape;98;p16">
            <a:extLst>
              <a:ext uri="{FF2B5EF4-FFF2-40B4-BE49-F238E27FC236}">
                <a16:creationId xmlns:a16="http://schemas.microsoft.com/office/drawing/2014/main" id="{55A7C435-8FDA-C476-08FD-3ACCBE07AD94}"/>
              </a:ext>
            </a:extLst>
          </p:cNvPr>
          <p:cNvSpPr txBox="1"/>
          <p:nvPr/>
        </p:nvSpPr>
        <p:spPr>
          <a:xfrm>
            <a:off x="398538" y="4790584"/>
            <a:ext cx="3250816" cy="243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0.479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0.402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도루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lang="en-US" altLang="ko-KR"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4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248A5C3F-1DBB-2C93-693E-F690D1BB5B3E}"/>
              </a:ext>
            </a:extLst>
          </p:cNvPr>
          <p:cNvSpPr txBox="1"/>
          <p:nvPr/>
        </p:nvSpPr>
        <p:spPr>
          <a:xfrm>
            <a:off x="15181212" y="5101649"/>
            <a:ext cx="3106788" cy="15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0.421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도루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2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</a:t>
            </a:r>
            <a:endParaRPr lang="en-US" altLang="ko-KR" sz="36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3" name="Google Shape;96;p16">
            <a:extLst>
              <a:ext uri="{FF2B5EF4-FFF2-40B4-BE49-F238E27FC236}">
                <a16:creationId xmlns:a16="http://schemas.microsoft.com/office/drawing/2014/main" id="{AA31D7B1-A80E-E25C-D3A5-9B23F2E62453}"/>
              </a:ext>
            </a:extLst>
          </p:cNvPr>
          <p:cNvSpPr txBox="1"/>
          <p:nvPr/>
        </p:nvSpPr>
        <p:spPr>
          <a:xfrm>
            <a:off x="9617860" y="1989379"/>
            <a:ext cx="8292642" cy="13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출루율</a:t>
            </a:r>
            <a:r>
              <a:rPr lang="ko-KR" altLang="en-US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0.35 + </a:t>
            </a:r>
            <a:r>
              <a:rPr lang="ko-KR" altLang="en-US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도루*</a:t>
            </a:r>
            <a:r>
              <a:rPr lang="en-US" altLang="ko-KR" sz="48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0.33</a:t>
            </a:r>
            <a:endParaRPr sz="48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0F7B33-8B2B-0901-F83A-D4D5CA7A6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4" b="89668" l="5741" r="92390">
                        <a14:foregroundMark x1="10280" y1="64576" x2="10547" y2="55720"/>
                        <a14:foregroundMark x1="7610" y1="70111" x2="5874" y2="70111"/>
                        <a14:foregroundMark x1="87183" y1="30258" x2="92390" y2="29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0781" y="4057924"/>
            <a:ext cx="3706438" cy="1341047"/>
          </a:xfrm>
          <a:prstGeom prst="rect">
            <a:avLst/>
          </a:prstGeom>
        </p:spPr>
      </p:pic>
      <p:sp>
        <p:nvSpPr>
          <p:cNvPr id="15" name="Google Shape;98;p16">
            <a:extLst>
              <a:ext uri="{FF2B5EF4-FFF2-40B4-BE49-F238E27FC236}">
                <a16:creationId xmlns:a16="http://schemas.microsoft.com/office/drawing/2014/main" id="{B153392E-11A0-A836-ACAA-D8D9A1C463EE}"/>
              </a:ext>
            </a:extLst>
          </p:cNvPr>
          <p:cNvSpPr txBox="1"/>
          <p:nvPr/>
        </p:nvSpPr>
        <p:spPr>
          <a:xfrm>
            <a:off x="1685274" y="8078760"/>
            <a:ext cx="6621378" cy="73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이형종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6" name="Google Shape;98;p16">
            <a:extLst>
              <a:ext uri="{FF2B5EF4-FFF2-40B4-BE49-F238E27FC236}">
                <a16:creationId xmlns:a16="http://schemas.microsoft.com/office/drawing/2014/main" id="{AFB4FA76-5368-A824-15BD-57F5F38B47C6}"/>
              </a:ext>
            </a:extLst>
          </p:cNvPr>
          <p:cNvSpPr txBox="1"/>
          <p:nvPr/>
        </p:nvSpPr>
        <p:spPr>
          <a:xfrm>
            <a:off x="10091720" y="8078760"/>
            <a:ext cx="6621378" cy="73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이용규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pic>
        <p:nvPicPr>
          <p:cNvPr id="18" name="그림 17" descr="사람, 인간의 얼굴, 의류, 야구모자이(가) 표시된 사진&#10;&#10;자동 생성된 설명">
            <a:extLst>
              <a:ext uri="{FF2B5EF4-FFF2-40B4-BE49-F238E27FC236}">
                <a16:creationId xmlns:a16="http://schemas.microsoft.com/office/drawing/2014/main" id="{DFD1B323-C466-DEFB-FC1A-5150588EC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607" y="4075720"/>
            <a:ext cx="3656712" cy="3945600"/>
          </a:xfrm>
          <a:prstGeom prst="rect">
            <a:avLst/>
          </a:prstGeom>
        </p:spPr>
      </p:pic>
      <p:pic>
        <p:nvPicPr>
          <p:cNvPr id="19" name="그림 18" descr="사람, 인간의 얼굴, 의류, 소매이(가) 표시된 사진&#10;&#10;자동 생성된 설명">
            <a:extLst>
              <a:ext uri="{FF2B5EF4-FFF2-40B4-BE49-F238E27FC236}">
                <a16:creationId xmlns:a16="http://schemas.microsoft.com/office/drawing/2014/main" id="{EB28620A-794F-19D9-752D-522BC955C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745" y="4075720"/>
            <a:ext cx="3821329" cy="3945600"/>
          </a:xfrm>
          <a:prstGeom prst="rect">
            <a:avLst/>
          </a:prstGeom>
        </p:spPr>
      </p:pic>
      <p:sp>
        <p:nvSpPr>
          <p:cNvPr id="17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1694522" y="383276"/>
            <a:ext cx="6321372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2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번 타자 선발</a:t>
            </a:r>
          </a:p>
        </p:txBody>
      </p:sp>
      <p:sp>
        <p:nvSpPr>
          <p:cNvPr id="20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10603495" y="383276"/>
            <a:ext cx="6321372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1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번 타자 선발</a:t>
            </a: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683BD47A-8720-E64A-5706-608A47EDA52D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682853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49966D-C08A-AEDC-7FAC-B272080AC9A4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1BE080-435F-294C-B5FC-4DEA3F157D7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27AAB9-2228-8388-6BF1-C53F12BC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5B4A9674-5CC0-995C-3E0D-5FD86010D717}"/>
              </a:ext>
            </a:extLst>
          </p:cNvPr>
          <p:cNvSpPr txBox="1"/>
          <p:nvPr/>
        </p:nvSpPr>
        <p:spPr>
          <a:xfrm>
            <a:off x="523234" y="1678152"/>
            <a:ext cx="17241530" cy="13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 err="1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출루율</a:t>
            </a:r>
            <a:r>
              <a:rPr lang="ko-KR" altLang="en-US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*</a:t>
            </a: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0.35 + </a:t>
            </a:r>
            <a:r>
              <a:rPr lang="ko-KR" altLang="en-US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수비 승리 기여도*</a:t>
            </a:r>
            <a:r>
              <a:rPr lang="en-US" altLang="ko-KR" sz="54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0.10</a:t>
            </a:r>
            <a:endParaRPr sz="54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2" name="Google Shape;98;p16">
            <a:extLst>
              <a:ext uri="{FF2B5EF4-FFF2-40B4-BE49-F238E27FC236}">
                <a16:creationId xmlns:a16="http://schemas.microsoft.com/office/drawing/2014/main" id="{B391E7BA-3A73-7FDF-E1B2-E212055732EC}"/>
              </a:ext>
            </a:extLst>
          </p:cNvPr>
          <p:cNvSpPr txBox="1"/>
          <p:nvPr/>
        </p:nvSpPr>
        <p:spPr>
          <a:xfrm>
            <a:off x="826046" y="6475875"/>
            <a:ext cx="4140200" cy="185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김건희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0.374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기여도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-0.156</a:t>
            </a:r>
          </a:p>
        </p:txBody>
      </p:sp>
      <p:sp>
        <p:nvSpPr>
          <p:cNvPr id="13" name="Google Shape;98;p16">
            <a:extLst>
              <a:ext uri="{FF2B5EF4-FFF2-40B4-BE49-F238E27FC236}">
                <a16:creationId xmlns:a16="http://schemas.microsoft.com/office/drawing/2014/main" id="{ED533992-BF87-1AEE-6027-0CF0D9581E35}"/>
              </a:ext>
            </a:extLst>
          </p:cNvPr>
          <p:cNvSpPr txBox="1"/>
          <p:nvPr/>
        </p:nvSpPr>
        <p:spPr>
          <a:xfrm>
            <a:off x="4985739" y="6402190"/>
            <a:ext cx="4140200" cy="185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이주형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0.362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기여도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0.018</a:t>
            </a:r>
          </a:p>
        </p:txBody>
      </p:sp>
      <p:sp>
        <p:nvSpPr>
          <p:cNvPr id="14" name="Google Shape;98;p16">
            <a:extLst>
              <a:ext uri="{FF2B5EF4-FFF2-40B4-BE49-F238E27FC236}">
                <a16:creationId xmlns:a16="http://schemas.microsoft.com/office/drawing/2014/main" id="{0AF9C7A7-7719-9824-3687-1E8D9C20A2A6}"/>
              </a:ext>
            </a:extLst>
          </p:cNvPr>
          <p:cNvSpPr txBox="1"/>
          <p:nvPr/>
        </p:nvSpPr>
        <p:spPr>
          <a:xfrm>
            <a:off x="9145432" y="6426752"/>
            <a:ext cx="4140200" cy="185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고영우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0.342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기여도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0.146</a:t>
            </a:r>
          </a:p>
        </p:txBody>
      </p:sp>
      <p:sp>
        <p:nvSpPr>
          <p:cNvPr id="15" name="Google Shape;98;p16">
            <a:extLst>
              <a:ext uri="{FF2B5EF4-FFF2-40B4-BE49-F238E27FC236}">
                <a16:creationId xmlns:a16="http://schemas.microsoft.com/office/drawing/2014/main" id="{BBAA039B-82CA-88EC-10ED-3214684364A8}"/>
              </a:ext>
            </a:extLst>
          </p:cNvPr>
          <p:cNvSpPr txBox="1"/>
          <p:nvPr/>
        </p:nvSpPr>
        <p:spPr>
          <a:xfrm>
            <a:off x="13305125" y="6451314"/>
            <a:ext cx="4140200" cy="185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최주환</a:t>
            </a:r>
            <a:endParaRPr lang="en-US" altLang="ko-KR" sz="3600" b="1" dirty="0">
              <a:solidFill>
                <a:schemeClr val="tx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0.261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기여도 </a:t>
            </a:r>
            <a:r>
              <a:rPr lang="en-US" altLang="ko-KR" sz="36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-0.128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D5CFDA-7098-10AB-B8A3-8565E4099693}"/>
              </a:ext>
            </a:extLst>
          </p:cNvPr>
          <p:cNvSpPr/>
          <p:nvPr/>
        </p:nvSpPr>
        <p:spPr>
          <a:xfrm>
            <a:off x="3455668" y="8401589"/>
            <a:ext cx="11376663" cy="71279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50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      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0.345   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 승리 기여도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-0.613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7766E99-259E-F0B5-A7B1-F0C66F83F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4" b="89668" l="5741" r="92390">
                        <a14:foregroundMark x1="10280" y1="64576" x2="10547" y2="55720"/>
                        <a14:foregroundMark x1="7610" y1="70111" x2="5874" y2="70111"/>
                        <a14:foregroundMark x1="87183" y1="30258" x2="92390" y2="29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6182" y="8065298"/>
            <a:ext cx="3706438" cy="1341047"/>
          </a:xfrm>
          <a:prstGeom prst="rect">
            <a:avLst/>
          </a:prstGeom>
        </p:spPr>
      </p:pic>
      <p:pic>
        <p:nvPicPr>
          <p:cNvPr id="4" name="그림 3" descr="사람, 인간의 얼굴, 의류, 캡이(가) 표시된 사진&#10;&#10;자동 생성된 설명">
            <a:extLst>
              <a:ext uri="{FF2B5EF4-FFF2-40B4-BE49-F238E27FC236}">
                <a16:creationId xmlns:a16="http://schemas.microsoft.com/office/drawing/2014/main" id="{9BEE84D6-764E-F4DE-CA36-2FC35F822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532" y="2643551"/>
            <a:ext cx="3486600" cy="3754800"/>
          </a:xfrm>
          <a:prstGeom prst="rect">
            <a:avLst/>
          </a:prstGeom>
        </p:spPr>
      </p:pic>
      <p:pic>
        <p:nvPicPr>
          <p:cNvPr id="5" name="그림 4" descr="사람, 인간의 얼굴, 의류, 야구이(가) 표시된 사진&#10;&#10;자동 생성된 설명">
            <a:extLst>
              <a:ext uri="{FF2B5EF4-FFF2-40B4-BE49-F238E27FC236}">
                <a16:creationId xmlns:a16="http://schemas.microsoft.com/office/drawing/2014/main" id="{7231D519-5E4C-66C7-BAAD-3C8E74834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8903" y="2658739"/>
            <a:ext cx="3514667" cy="3754800"/>
          </a:xfrm>
          <a:prstGeom prst="rect">
            <a:avLst/>
          </a:prstGeom>
        </p:spPr>
      </p:pic>
      <p:pic>
        <p:nvPicPr>
          <p:cNvPr id="6" name="그림 5" descr="사람, 인간의 얼굴, 의류, 캡이(가) 표시된 사진&#10;&#10;자동 생성된 설명">
            <a:extLst>
              <a:ext uri="{FF2B5EF4-FFF2-40B4-BE49-F238E27FC236}">
                <a16:creationId xmlns:a16="http://schemas.microsoft.com/office/drawing/2014/main" id="{9A11DF02-4B1C-A40D-F3B0-F877F1FA7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172" y="2658739"/>
            <a:ext cx="3310153" cy="3754800"/>
          </a:xfrm>
          <a:prstGeom prst="rect">
            <a:avLst/>
          </a:prstGeom>
        </p:spPr>
      </p:pic>
      <p:pic>
        <p:nvPicPr>
          <p:cNvPr id="7" name="그림 6" descr="사람, 인간의 얼굴, 의류, 야구모자이(가) 표시된 사진&#10;&#10;자동 생성된 설명">
            <a:extLst>
              <a:ext uri="{FF2B5EF4-FFF2-40B4-BE49-F238E27FC236}">
                <a16:creationId xmlns:a16="http://schemas.microsoft.com/office/drawing/2014/main" id="{C3738894-9757-C654-81CA-F6B218B67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2041" y="2658739"/>
            <a:ext cx="3542953" cy="3754800"/>
          </a:xfrm>
          <a:prstGeom prst="rect">
            <a:avLst/>
          </a:prstGeom>
        </p:spPr>
      </p:pic>
      <p:sp>
        <p:nvSpPr>
          <p:cNvPr id="18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하위타선 타자 선발</a:t>
            </a:r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2E9EE111-0635-55BB-56B2-3F0D5C185A98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13392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4D3F4E-5B05-9D3F-568D-7F10DD16D668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6828B4-D871-E63C-5D8A-9E147D641F72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9B89973-DC73-40DD-6598-E479CADC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009" y="2297525"/>
            <a:ext cx="6242671" cy="54720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960A81-6B1B-E5BD-6949-751600EF927D}"/>
              </a:ext>
            </a:extLst>
          </p:cNvPr>
          <p:cNvSpPr txBox="1"/>
          <p:nvPr/>
        </p:nvSpPr>
        <p:spPr>
          <a:xfrm>
            <a:off x="13462619" y="5319093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2" charset="-127"/>
                <a:ea typeface="KBO 다이아고딕 Bold" pitchFamily="2" charset="-127"/>
              </a:rPr>
              <a:t>3</a:t>
            </a:r>
            <a:r>
              <a:rPr lang="ko-KR" altLang="en-US" sz="2000" b="1" dirty="0" err="1">
                <a:latin typeface="KBO 다이아고딕 Bold" pitchFamily="2" charset="-127"/>
                <a:ea typeface="KBO 다이아고딕 Bold" pitchFamily="2" charset="-127"/>
              </a:rPr>
              <a:t>루수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B8FD32-2F2E-3EB1-F803-47FE10A513CF}"/>
              </a:ext>
            </a:extLst>
          </p:cNvPr>
          <p:cNvSpPr txBox="1"/>
          <p:nvPr/>
        </p:nvSpPr>
        <p:spPr>
          <a:xfrm>
            <a:off x="12816116" y="3435177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좌익수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6CA008-89B3-B597-F8E8-CE14CAABBC92}"/>
              </a:ext>
            </a:extLst>
          </p:cNvPr>
          <p:cNvSpPr txBox="1"/>
          <p:nvPr/>
        </p:nvSpPr>
        <p:spPr>
          <a:xfrm>
            <a:off x="14501738" y="3076038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중견수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20A160-7C51-0706-5CA2-DD0D1AE69E89}"/>
              </a:ext>
            </a:extLst>
          </p:cNvPr>
          <p:cNvSpPr txBox="1"/>
          <p:nvPr/>
        </p:nvSpPr>
        <p:spPr>
          <a:xfrm>
            <a:off x="16187360" y="3444296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우익수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504ED7-CAB3-7F9C-CF2D-BDD8BB8CCBD0}"/>
              </a:ext>
            </a:extLst>
          </p:cNvPr>
          <p:cNvSpPr txBox="1"/>
          <p:nvPr/>
        </p:nvSpPr>
        <p:spPr>
          <a:xfrm>
            <a:off x="15362072" y="5319093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１</a:t>
            </a:r>
            <a:r>
              <a:rPr lang="ko-KR" altLang="en-US" sz="2000" b="1" dirty="0" err="1">
                <a:latin typeface="KBO 다이아고딕 Bold" pitchFamily="2" charset="-127"/>
                <a:ea typeface="KBO 다이아고딕 Bold" pitchFamily="2" charset="-127"/>
              </a:rPr>
              <a:t>루수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61DE2-EAE9-AA41-433A-E21E658C0FB5}"/>
              </a:ext>
            </a:extLst>
          </p:cNvPr>
          <p:cNvSpPr txBox="1"/>
          <p:nvPr/>
        </p:nvSpPr>
        <p:spPr>
          <a:xfrm>
            <a:off x="14415769" y="6676961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포수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182035-314B-0E6E-2129-B08B0FBF0D04}"/>
              </a:ext>
            </a:extLst>
          </p:cNvPr>
          <p:cNvSpPr txBox="1"/>
          <p:nvPr/>
        </p:nvSpPr>
        <p:spPr>
          <a:xfrm>
            <a:off x="14415769" y="5441221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투수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D1B57D-1CE0-204C-370B-CA7F5CE3E00A}"/>
              </a:ext>
            </a:extLst>
          </p:cNvPr>
          <p:cNvSpPr txBox="1"/>
          <p:nvPr/>
        </p:nvSpPr>
        <p:spPr>
          <a:xfrm>
            <a:off x="13782931" y="4653951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유격수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1B57D-1CE0-204C-370B-CA7F5CE3E00A}"/>
              </a:ext>
            </a:extLst>
          </p:cNvPr>
          <p:cNvSpPr txBox="1"/>
          <p:nvPr/>
        </p:nvSpPr>
        <p:spPr>
          <a:xfrm>
            <a:off x="15135155" y="4653951"/>
            <a:ext cx="9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2" charset="-127"/>
                <a:ea typeface="KBO 다이아고딕 Bold" pitchFamily="2" charset="-127"/>
              </a:rPr>
              <a:t>2</a:t>
            </a:r>
            <a:r>
              <a:rPr lang="ko-KR" altLang="en-US" sz="2000" b="1" dirty="0" err="1">
                <a:latin typeface="KBO 다이아고딕 Bold" pitchFamily="2" charset="-127"/>
                <a:ea typeface="KBO 다이아고딕 Bold" pitchFamily="2" charset="-127"/>
              </a:rPr>
              <a:t>루수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2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타자 선발 </a:t>
            </a:r>
            <a:r>
              <a:rPr lang="en-US" altLang="ko-KR" sz="8000" dirty="0">
                <a:solidFill>
                  <a:srgbClr val="ED1C24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KEY POINT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287EF880-3640-844C-2EB5-FE57CE3BD14A}"/>
              </a:ext>
            </a:extLst>
          </p:cNvPr>
          <p:cNvSpPr txBox="1"/>
          <p:nvPr/>
        </p:nvSpPr>
        <p:spPr>
          <a:xfrm>
            <a:off x="0" y="2619878"/>
            <a:ext cx="12638242" cy="514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포지션을 고려하기 위해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상위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, 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중심타선에서 포수가 없으면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하위타선에 점수가 가장 높은 포수를 선택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포지션 누락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(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포수 제외</a:t>
            </a:r>
            <a:r>
              <a:rPr lang="en-US" altLang="ko-KR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)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이 있다면 하위타선에서 가장 점수가 낮은 선수를 제외하고 누락된 포지션의 선수 중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점수가 가장 높은 선수를 추가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21C78955-9377-EA6F-0AC9-CE9EFA7F4BAC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1511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49966D-C08A-AEDC-7FAC-B272080AC9A4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1BE080-435F-294C-B5FC-4DEA3F157D7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27AAB9-2228-8388-6BF1-C53F12BC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5B4A9674-5CC0-995C-3E0D-5FD86010D717}"/>
              </a:ext>
            </a:extLst>
          </p:cNvPr>
          <p:cNvSpPr txBox="1"/>
          <p:nvPr/>
        </p:nvSpPr>
        <p:spPr>
          <a:xfrm>
            <a:off x="523234" y="3089449"/>
            <a:ext cx="17241530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중심타선 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6</a:t>
            </a: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 조합 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X </a:t>
            </a: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하위타선 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24</a:t>
            </a:r>
            <a:r>
              <a:rPr lang="ko-KR" altLang="en-US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 조합 </a:t>
            </a:r>
            <a:r>
              <a:rPr lang="en-US" altLang="ko-KR" sz="5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= </a:t>
            </a:r>
            <a:r>
              <a:rPr lang="en-US" altLang="ko-KR" sz="54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144</a:t>
            </a:r>
            <a:r>
              <a:rPr lang="ko-KR" altLang="en-US" sz="54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 조합</a:t>
            </a:r>
            <a:endParaRPr sz="5400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2" name="Google Shape;98;p16">
            <a:extLst>
              <a:ext uri="{FF2B5EF4-FFF2-40B4-BE49-F238E27FC236}">
                <a16:creationId xmlns:a16="http://schemas.microsoft.com/office/drawing/2014/main" id="{B391E7BA-3A73-7FDF-E1B2-E212055732EC}"/>
              </a:ext>
            </a:extLst>
          </p:cNvPr>
          <p:cNvSpPr txBox="1"/>
          <p:nvPr/>
        </p:nvSpPr>
        <p:spPr>
          <a:xfrm>
            <a:off x="925822" y="4555002"/>
            <a:ext cx="16436352" cy="198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144</a:t>
            </a:r>
            <a:r>
              <a:rPr lang="ko-KR" altLang="en-US" sz="40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개 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라인업 조합에 대해 추정 득점 예측 모델을 통해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예상 추정 </a:t>
            </a:r>
            <a:r>
              <a:rPr lang="ko-KR" altLang="en-US" sz="40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득점값</a:t>
            </a: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추출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가장 점수가 높은 라인업을 최적 라인업으로 추천</a:t>
            </a:r>
            <a:endParaRPr lang="en-US" altLang="ko-KR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8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최적 라인업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5790E076-E071-1F2D-A582-6B5E20328F95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35964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49966D-C08A-AEDC-7FAC-B272080AC9A4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1BE080-435F-294C-B5FC-4DEA3F157D7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27AAB9-2228-8388-6BF1-C53F12BC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AAC8A9-1F77-2154-F5E1-3E3184E684FE}"/>
              </a:ext>
            </a:extLst>
          </p:cNvPr>
          <p:cNvSpPr/>
          <p:nvPr/>
        </p:nvSpPr>
        <p:spPr>
          <a:xfrm>
            <a:off x="691556" y="3848758"/>
            <a:ext cx="7716768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상위타선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주루 능력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D43D06-9BD2-85A2-7EA5-D22A7A8CDFBF}"/>
              </a:ext>
            </a:extLst>
          </p:cNvPr>
          <p:cNvSpPr/>
          <p:nvPr/>
        </p:nvSpPr>
        <p:spPr>
          <a:xfrm>
            <a:off x="691556" y="5020508"/>
            <a:ext cx="7716768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중심타선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A058ED-F950-8ABA-4915-64055B1B9595}"/>
              </a:ext>
            </a:extLst>
          </p:cNvPr>
          <p:cNvSpPr/>
          <p:nvPr/>
        </p:nvSpPr>
        <p:spPr>
          <a:xfrm>
            <a:off x="691556" y="6236049"/>
            <a:ext cx="7716768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하위타선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8" name="Google Shape;98;p16">
            <a:extLst>
              <a:ext uri="{FF2B5EF4-FFF2-40B4-BE49-F238E27FC236}">
                <a16:creationId xmlns:a16="http://schemas.microsoft.com/office/drawing/2014/main" id="{EA57870D-8553-B34F-7252-D123A5C35560}"/>
              </a:ext>
            </a:extLst>
          </p:cNvPr>
          <p:cNvSpPr txBox="1"/>
          <p:nvPr/>
        </p:nvSpPr>
        <p:spPr>
          <a:xfrm>
            <a:off x="1594148" y="2905693"/>
            <a:ext cx="5911584" cy="91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기존 라인업</a:t>
            </a:r>
            <a:endParaRPr lang="en-US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016227-CA2C-239F-D5C3-823266DBB92C}"/>
              </a:ext>
            </a:extLst>
          </p:cNvPr>
          <p:cNvSpPr/>
          <p:nvPr/>
        </p:nvSpPr>
        <p:spPr>
          <a:xfrm>
            <a:off x="9891482" y="3848758"/>
            <a:ext cx="7716768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상위타선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도루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8FE6A2B-34A1-C0A3-E18E-14D0C1108739}"/>
              </a:ext>
            </a:extLst>
          </p:cNvPr>
          <p:cNvSpPr/>
          <p:nvPr/>
        </p:nvSpPr>
        <p:spPr>
          <a:xfrm>
            <a:off x="9891482" y="5020508"/>
            <a:ext cx="7716768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중심타선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장타율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득점권타율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홈런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CFFD8F2-29C7-0F15-601E-E0BDE63C2943}"/>
              </a:ext>
            </a:extLst>
          </p:cNvPr>
          <p:cNvSpPr/>
          <p:nvPr/>
        </p:nvSpPr>
        <p:spPr>
          <a:xfrm>
            <a:off x="9891482" y="6236049"/>
            <a:ext cx="7716768" cy="919528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하위타선 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: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출루율</a:t>
            </a:r>
            <a:r>
              <a:rPr lang="en-US" altLang="ko-KR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수비 능력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6" name="Google Shape;98;p16">
            <a:extLst>
              <a:ext uri="{FF2B5EF4-FFF2-40B4-BE49-F238E27FC236}">
                <a16:creationId xmlns:a16="http://schemas.microsoft.com/office/drawing/2014/main" id="{1D5D8A0A-D206-BF1B-0186-E3D7705110AB}"/>
              </a:ext>
            </a:extLst>
          </p:cNvPr>
          <p:cNvSpPr txBox="1"/>
          <p:nvPr/>
        </p:nvSpPr>
        <p:spPr>
          <a:xfrm>
            <a:off x="10794074" y="2905693"/>
            <a:ext cx="5911584" cy="91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퍼펙트게임</a:t>
            </a:r>
            <a:r>
              <a:rPr lang="en-US" altLang="ko-KR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</a:t>
            </a:r>
            <a:r>
              <a:rPr lang="ko-KR" altLang="en-US" sz="4400" b="1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라인업</a:t>
            </a:r>
            <a:endParaRPr lang="en-US" sz="4400" b="1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pic>
        <p:nvPicPr>
          <p:cNvPr id="20" name="Picture 4" descr="VS 대 전투 아이콘 기호 검정 빨강 디자인 벡터 일러스트 레이 션 | 프리미엄 벡터">
            <a:extLst>
              <a:ext uri="{FF2B5EF4-FFF2-40B4-BE49-F238E27FC236}">
                <a16:creationId xmlns:a16="http://schemas.microsoft.com/office/drawing/2014/main" id="{A3FBE924-DC2E-1661-C36F-EDF7222E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460" y1="56709" x2="62460" y2="5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040" y="2455976"/>
            <a:ext cx="1543921" cy="15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타자 선발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기준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FEF36695-C05D-EBCB-D9D8-6E0C17A63532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08415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AAE8CC-CD1E-F893-FC5A-4EADDF81A309}"/>
              </a:ext>
            </a:extLst>
          </p:cNvPr>
          <p:cNvSpPr/>
          <p:nvPr/>
        </p:nvSpPr>
        <p:spPr>
          <a:xfrm>
            <a:off x="1" y="0"/>
            <a:ext cx="18288000" cy="10287000"/>
          </a:xfrm>
          <a:prstGeom prst="rect">
            <a:avLst/>
          </a:prstGeom>
          <a:solidFill>
            <a:srgbClr val="0025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Google Shape;127;p18"/>
          <p:cNvSpPr txBox="1"/>
          <p:nvPr/>
        </p:nvSpPr>
        <p:spPr>
          <a:xfrm>
            <a:off x="12375838" y="8038425"/>
            <a:ext cx="4953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7200" dirty="0">
              <a:solidFill>
                <a:srgbClr val="ED1C24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1739444" y="9542872"/>
            <a:ext cx="5875361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추정 득점 </a:t>
            </a:r>
            <a:r>
              <a:rPr lang="en-US" altLang="ko-KR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38.53</a:t>
            </a: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점</a:t>
            </a:r>
            <a:endParaRPr sz="8800" dirty="0">
              <a:solidFill>
                <a:srgbClr val="FFFFFF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08" name="Google Shape;128;p18">
            <a:extLst>
              <a:ext uri="{FF2B5EF4-FFF2-40B4-BE49-F238E27FC236}">
                <a16:creationId xmlns:a16="http://schemas.microsoft.com/office/drawing/2014/main" id="{73AD9E1A-69AB-C87F-65AF-A71DBA495A6A}"/>
              </a:ext>
            </a:extLst>
          </p:cNvPr>
          <p:cNvSpPr txBox="1"/>
          <p:nvPr/>
        </p:nvSpPr>
        <p:spPr>
          <a:xfrm>
            <a:off x="726042" y="9542872"/>
            <a:ext cx="5875361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추정 득점 </a:t>
            </a:r>
            <a:r>
              <a:rPr lang="en-US" altLang="ko-KR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29.11</a:t>
            </a: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점</a:t>
            </a:r>
            <a:endParaRPr sz="8800" dirty="0">
              <a:solidFill>
                <a:srgbClr val="FFFFFF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09" name="Google Shape;128;p18">
            <a:extLst>
              <a:ext uri="{FF2B5EF4-FFF2-40B4-BE49-F238E27FC236}">
                <a16:creationId xmlns:a16="http://schemas.microsoft.com/office/drawing/2014/main" id="{2DD6C023-A296-B235-F310-4CC669A3B2D3}"/>
              </a:ext>
            </a:extLst>
          </p:cNvPr>
          <p:cNvSpPr txBox="1"/>
          <p:nvPr/>
        </p:nvSpPr>
        <p:spPr>
          <a:xfrm>
            <a:off x="1385742" y="888713"/>
            <a:ext cx="4555960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기준 라인업</a:t>
            </a:r>
            <a:endParaRPr sz="8800" dirty="0">
              <a:solidFill>
                <a:srgbClr val="FFFFFF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10" name="Google Shape;128;p18">
            <a:extLst>
              <a:ext uri="{FF2B5EF4-FFF2-40B4-BE49-F238E27FC236}">
                <a16:creationId xmlns:a16="http://schemas.microsoft.com/office/drawing/2014/main" id="{FA11034C-95DB-C0E4-984C-866EEB092483}"/>
              </a:ext>
            </a:extLst>
          </p:cNvPr>
          <p:cNvSpPr txBox="1"/>
          <p:nvPr/>
        </p:nvSpPr>
        <p:spPr>
          <a:xfrm>
            <a:off x="12399144" y="888712"/>
            <a:ext cx="4555960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최적 라인업</a:t>
            </a:r>
            <a:endParaRPr sz="8800" dirty="0">
              <a:solidFill>
                <a:srgbClr val="FFFFFF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4982CF-8998-9708-451F-C1593E4184F6}"/>
              </a:ext>
            </a:extLst>
          </p:cNvPr>
          <p:cNvGrpSpPr/>
          <p:nvPr/>
        </p:nvGrpSpPr>
        <p:grpSpPr>
          <a:xfrm>
            <a:off x="7157252" y="4503685"/>
            <a:ext cx="3973497" cy="2108672"/>
            <a:chOff x="7132334" y="4443639"/>
            <a:chExt cx="3973497" cy="2108672"/>
          </a:xfrm>
        </p:grpSpPr>
        <p:sp>
          <p:nvSpPr>
            <p:cNvPr id="111" name="Google Shape;96;p16">
              <a:extLst>
                <a:ext uri="{FF2B5EF4-FFF2-40B4-BE49-F238E27FC236}">
                  <a16:creationId xmlns:a16="http://schemas.microsoft.com/office/drawing/2014/main" id="{EC168D3E-8F46-6812-EC0D-6DA13819D32E}"/>
                </a:ext>
              </a:extLst>
            </p:cNvPr>
            <p:cNvSpPr txBox="1"/>
            <p:nvPr/>
          </p:nvSpPr>
          <p:spPr>
            <a:xfrm>
              <a:off x="7132334" y="4892072"/>
              <a:ext cx="3973497" cy="1370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추정득점</a:t>
              </a:r>
              <a:endParaRPr lang="en-US" altLang="ko-KR" sz="54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약 </a:t>
              </a:r>
              <a:r>
                <a:rPr lang="en-US" altLang="ko-KR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9.4</a:t>
              </a:r>
              <a:r>
                <a:rPr lang="ko-KR" altLang="en-US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점</a:t>
              </a:r>
              <a:r>
                <a:rPr lang="ko-KR" altLang="en-US" sz="5400" dirty="0">
                  <a:solidFill>
                    <a:srgbClr val="ED1C24"/>
                  </a:solidFill>
                  <a:highlight>
                    <a:srgbClr val="002561"/>
                  </a:highlight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 </a:t>
              </a:r>
              <a:r>
                <a:rPr lang="ko-KR" altLang="en-US" sz="5400" dirty="0" err="1">
                  <a:solidFill>
                    <a:srgbClr val="002561"/>
                  </a:solidFill>
                  <a:highlight>
                    <a:srgbClr val="002561"/>
                  </a:highlight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ㅇ</a:t>
              </a:r>
              <a:endParaRPr lang="en-US" altLang="ko-KR" sz="5400" dirty="0">
                <a:solidFill>
                  <a:srgbClr val="002561"/>
                </a:solidFill>
                <a:highlight>
                  <a:srgbClr val="002561"/>
                </a:highlight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endParaRPr>
            </a:p>
          </p:txBody>
        </p:sp>
        <p:sp>
          <p:nvSpPr>
            <p:cNvPr id="112" name="화살표: 위쪽 111">
              <a:extLst>
                <a:ext uri="{FF2B5EF4-FFF2-40B4-BE49-F238E27FC236}">
                  <a16:creationId xmlns:a16="http://schemas.microsoft.com/office/drawing/2014/main" id="{D5ED30C8-F948-85D1-600D-E6F696F6550C}"/>
                </a:ext>
              </a:extLst>
            </p:cNvPr>
            <p:cNvSpPr/>
            <p:nvPr/>
          </p:nvSpPr>
          <p:spPr>
            <a:xfrm>
              <a:off x="10200563" y="5760311"/>
              <a:ext cx="608813" cy="792000"/>
            </a:xfrm>
            <a:prstGeom prst="upArrow">
              <a:avLst/>
            </a:prstGeom>
            <a:solidFill>
              <a:srgbClr val="ED1C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화살표: 오른쪽 112">
              <a:extLst>
                <a:ext uri="{FF2B5EF4-FFF2-40B4-BE49-F238E27FC236}">
                  <a16:creationId xmlns:a16="http://schemas.microsoft.com/office/drawing/2014/main" id="{411DFFDB-1BBB-5B31-5FBE-BED197937483}"/>
                </a:ext>
              </a:extLst>
            </p:cNvPr>
            <p:cNvSpPr/>
            <p:nvPr/>
          </p:nvSpPr>
          <p:spPr>
            <a:xfrm>
              <a:off x="7344801" y="4443639"/>
              <a:ext cx="3598398" cy="379123"/>
            </a:xfrm>
            <a:prstGeom prst="rightArrow">
              <a:avLst/>
            </a:prstGeom>
            <a:solidFill>
              <a:srgbClr val="ED1C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46AC80A-5113-D2D9-48D0-0A764DE3F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86057"/>
              </p:ext>
            </p:extLst>
          </p:nvPr>
        </p:nvGraphicFramePr>
        <p:xfrm>
          <a:off x="342706" y="1798402"/>
          <a:ext cx="6642033" cy="7519239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254710">
                  <a:extLst>
                    <a:ext uri="{9D8B030D-6E8A-4147-A177-3AD203B41FA5}">
                      <a16:colId xmlns:a16="http://schemas.microsoft.com/office/drawing/2014/main" val="3905274387"/>
                    </a:ext>
                  </a:extLst>
                </a:gridCol>
                <a:gridCol w="3350078">
                  <a:extLst>
                    <a:ext uri="{9D8B030D-6E8A-4147-A177-3AD203B41FA5}">
                      <a16:colId xmlns:a16="http://schemas.microsoft.com/office/drawing/2014/main" val="1540741809"/>
                    </a:ext>
                  </a:extLst>
                </a:gridCol>
                <a:gridCol w="2037245">
                  <a:extLst>
                    <a:ext uri="{9D8B030D-6E8A-4147-A177-3AD203B41FA5}">
                      <a16:colId xmlns:a16="http://schemas.microsoft.com/office/drawing/2014/main" val="412145057"/>
                    </a:ext>
                  </a:extLst>
                </a:gridCol>
              </a:tblGrid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이용규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좌익수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34713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2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도슨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중견수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81086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3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919770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4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이주형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우익수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1642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5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최주환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249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6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송성문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6328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7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변상권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지명타자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30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8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김재현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180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9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이재상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유격수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1076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FFF251-44A1-3FA0-4E8B-990E04D11B02}"/>
              </a:ext>
            </a:extLst>
          </p:cNvPr>
          <p:cNvGraphicFramePr>
            <a:graphicFrameLocks noGrp="1"/>
          </p:cNvGraphicFramePr>
          <p:nvPr/>
        </p:nvGraphicFramePr>
        <p:xfrm>
          <a:off x="8662737" y="3545305"/>
          <a:ext cx="208280" cy="304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7577659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mpd="sng">
                      <a:solidFill>
                        <a:srgbClr val="002561"/>
                      </a:solidFill>
                      <a:prstDash val="solid"/>
                    </a:lnL>
                    <a:lnR w="76200" cmpd="sng">
                      <a:solidFill>
                        <a:srgbClr val="002561"/>
                      </a:solidFill>
                      <a:prstDash val="solid"/>
                    </a:lnR>
                    <a:lnT w="76200" cmpd="sng">
                      <a:solidFill>
                        <a:srgbClr val="002561"/>
                      </a:solidFill>
                      <a:prstDash val="solid"/>
                    </a:lnT>
                    <a:lnB w="76200" cmpd="sng">
                      <a:solidFill>
                        <a:srgbClr val="00256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268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41056-4572-4880-7F71-13FCED8B8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73273"/>
              </p:ext>
            </p:extLst>
          </p:nvPr>
        </p:nvGraphicFramePr>
        <p:xfrm>
          <a:off x="11356108" y="1801507"/>
          <a:ext cx="6642033" cy="7519239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254710">
                  <a:extLst>
                    <a:ext uri="{9D8B030D-6E8A-4147-A177-3AD203B41FA5}">
                      <a16:colId xmlns:a16="http://schemas.microsoft.com/office/drawing/2014/main" val="3905274387"/>
                    </a:ext>
                  </a:extLst>
                </a:gridCol>
                <a:gridCol w="3350078">
                  <a:extLst>
                    <a:ext uri="{9D8B030D-6E8A-4147-A177-3AD203B41FA5}">
                      <a16:colId xmlns:a16="http://schemas.microsoft.com/office/drawing/2014/main" val="1540741809"/>
                    </a:ext>
                  </a:extLst>
                </a:gridCol>
                <a:gridCol w="2037245">
                  <a:extLst>
                    <a:ext uri="{9D8B030D-6E8A-4147-A177-3AD203B41FA5}">
                      <a16:colId xmlns:a16="http://schemas.microsoft.com/office/drawing/2014/main" val="412145057"/>
                    </a:ext>
                  </a:extLst>
                </a:gridCol>
              </a:tblGrid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이용규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좌익수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34713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2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이형종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우익수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81086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3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김혜성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루수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919770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4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송성문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3</a:t>
                      </a: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루수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1642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5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도슨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중견수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249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6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고영우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유격수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6328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7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김건희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30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8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이주형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지명타자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180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9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최주환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3600" b="0" i="0" u="none" strike="noStrike" cap="none" dirty="0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3600" b="0" i="0" u="none" strike="noStrike" cap="none" dirty="0" err="1">
                          <a:solidFill>
                            <a:schemeClr val="dk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루수</a:t>
                      </a:r>
                      <a:endParaRPr lang="ko-KR" altLang="en-US" sz="3600" b="0" i="0" u="none" strike="noStrike" cap="none" dirty="0">
                        <a:solidFill>
                          <a:schemeClr val="dk1"/>
                        </a:solidFill>
                        <a:latin typeface="KBO 다이아고딕 Medium" pitchFamily="2" charset="-127"/>
                        <a:ea typeface="KBO 다이아고딕 Medium" pitchFamily="2" charset="-127"/>
                        <a:cs typeface="+mn-cs"/>
                        <a:sym typeface="Arial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107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039915E-3C99-40C0-35AC-FAD69FF9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994" y1="30905" x2="41424" y2="20088"/>
                        <a14:foregroundMark x1="41424" y1="20088" x2="55340" y2="17881"/>
                        <a14:foregroundMark x1="55340" y1="17881" x2="67961" y2="23620"/>
                        <a14:foregroundMark x1="67961" y1="23620" x2="72330" y2="30905"/>
                        <a14:foregroundMark x1="49676" y1="16777" x2="44175" y2="16777"/>
                        <a14:foregroundMark x1="46278" y1="27815" x2="46278" y2="27815"/>
                        <a14:foregroundMark x1="47573" y1="27815" x2="36570" y2="33333"/>
                        <a14:foregroundMark x1="36570" y1="33333" x2="36408" y2="33333"/>
                        <a14:foregroundMark x1="61812" y1="35541" x2="54693" y2="35541"/>
                        <a14:foregroundMark x1="44337" y1="63797" x2="35437" y2="66446"/>
                        <a14:foregroundMark x1="55340" y1="73289" x2="50324" y2="77042"/>
                        <a14:foregroundMark x1="40615" y1="85872" x2="59385" y2="87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5060" y="0"/>
            <a:ext cx="3437881" cy="2520000"/>
          </a:xfrm>
          <a:prstGeom prst="rect">
            <a:avLst/>
          </a:prstGeom>
        </p:spPr>
      </p:pic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5B406813-688E-02AD-7F2D-F909679FF58E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427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AAE8CC-CD1E-F893-FC5A-4EADDF81A309}"/>
              </a:ext>
            </a:extLst>
          </p:cNvPr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25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Google Shape;127;p18"/>
          <p:cNvSpPr txBox="1"/>
          <p:nvPr/>
        </p:nvSpPr>
        <p:spPr>
          <a:xfrm>
            <a:off x="12375838" y="8038425"/>
            <a:ext cx="4953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7200" dirty="0">
              <a:solidFill>
                <a:srgbClr val="ED1C24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1739444" y="9542872"/>
            <a:ext cx="5875361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추정 득점 </a:t>
            </a:r>
            <a:r>
              <a:rPr lang="en-US" altLang="ko-KR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52.93</a:t>
            </a: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점</a:t>
            </a:r>
            <a:endParaRPr sz="8800" dirty="0">
              <a:solidFill>
                <a:srgbClr val="FFFFFF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08" name="Google Shape;128;p18">
            <a:extLst>
              <a:ext uri="{FF2B5EF4-FFF2-40B4-BE49-F238E27FC236}">
                <a16:creationId xmlns:a16="http://schemas.microsoft.com/office/drawing/2014/main" id="{73AD9E1A-69AB-C87F-65AF-A71DBA495A6A}"/>
              </a:ext>
            </a:extLst>
          </p:cNvPr>
          <p:cNvSpPr txBox="1"/>
          <p:nvPr/>
        </p:nvSpPr>
        <p:spPr>
          <a:xfrm>
            <a:off x="726042" y="9542872"/>
            <a:ext cx="5875361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추정 득점 </a:t>
            </a:r>
            <a:r>
              <a:rPr lang="en-US" altLang="ko-KR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52.83</a:t>
            </a:r>
            <a:r>
              <a:rPr lang="ko-KR" altLang="en-US" sz="4800" dirty="0">
                <a:solidFill>
                  <a:srgbClr val="FFFFFF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점</a:t>
            </a:r>
            <a:endParaRPr sz="8800" dirty="0">
              <a:solidFill>
                <a:srgbClr val="FFFFFF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09" name="Google Shape;128;p18">
            <a:extLst>
              <a:ext uri="{FF2B5EF4-FFF2-40B4-BE49-F238E27FC236}">
                <a16:creationId xmlns:a16="http://schemas.microsoft.com/office/drawing/2014/main" id="{2DD6C023-A296-B235-F310-4CC669A3B2D3}"/>
              </a:ext>
            </a:extLst>
          </p:cNvPr>
          <p:cNvSpPr txBox="1"/>
          <p:nvPr/>
        </p:nvSpPr>
        <p:spPr>
          <a:xfrm>
            <a:off x="1385742" y="888713"/>
            <a:ext cx="4555960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기준 라인업</a:t>
            </a:r>
            <a:endParaRPr sz="8800" dirty="0">
              <a:solidFill>
                <a:srgbClr val="FFFFFF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110" name="Google Shape;128;p18">
            <a:extLst>
              <a:ext uri="{FF2B5EF4-FFF2-40B4-BE49-F238E27FC236}">
                <a16:creationId xmlns:a16="http://schemas.microsoft.com/office/drawing/2014/main" id="{FA11034C-95DB-C0E4-984C-866EEB092483}"/>
              </a:ext>
            </a:extLst>
          </p:cNvPr>
          <p:cNvSpPr txBox="1"/>
          <p:nvPr/>
        </p:nvSpPr>
        <p:spPr>
          <a:xfrm>
            <a:off x="12399144" y="888712"/>
            <a:ext cx="4555960" cy="90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FFFFFF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최적 라인업</a:t>
            </a:r>
            <a:endParaRPr sz="8800" dirty="0">
              <a:solidFill>
                <a:srgbClr val="FFFFFF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4982CF-8998-9708-451F-C1593E4184F6}"/>
              </a:ext>
            </a:extLst>
          </p:cNvPr>
          <p:cNvGrpSpPr/>
          <p:nvPr/>
        </p:nvGrpSpPr>
        <p:grpSpPr>
          <a:xfrm>
            <a:off x="7157252" y="4503685"/>
            <a:ext cx="3973497" cy="2108672"/>
            <a:chOff x="7132334" y="4443639"/>
            <a:chExt cx="3973497" cy="2108672"/>
          </a:xfrm>
        </p:grpSpPr>
        <p:sp>
          <p:nvSpPr>
            <p:cNvPr id="111" name="Google Shape;96;p16">
              <a:extLst>
                <a:ext uri="{FF2B5EF4-FFF2-40B4-BE49-F238E27FC236}">
                  <a16:creationId xmlns:a16="http://schemas.microsoft.com/office/drawing/2014/main" id="{EC168D3E-8F46-6812-EC0D-6DA13819D32E}"/>
                </a:ext>
              </a:extLst>
            </p:cNvPr>
            <p:cNvSpPr txBox="1"/>
            <p:nvPr/>
          </p:nvSpPr>
          <p:spPr>
            <a:xfrm>
              <a:off x="7132334" y="4892072"/>
              <a:ext cx="3973497" cy="1370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추정득점</a:t>
              </a:r>
              <a:endParaRPr lang="en-US" altLang="ko-KR" sz="5400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약 </a:t>
              </a:r>
              <a:r>
                <a:rPr lang="en-US" altLang="ko-KR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0.1 </a:t>
              </a:r>
              <a:r>
                <a:rPr lang="ko-KR" altLang="en-US" sz="5400" dirty="0">
                  <a:solidFill>
                    <a:srgbClr val="ED1C24"/>
                  </a:solidFill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점</a:t>
              </a:r>
              <a:r>
                <a:rPr lang="ko-KR" altLang="en-US" sz="5400" dirty="0">
                  <a:solidFill>
                    <a:srgbClr val="ED1C24"/>
                  </a:solidFill>
                  <a:highlight>
                    <a:srgbClr val="002561"/>
                  </a:highlight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 </a:t>
              </a:r>
              <a:r>
                <a:rPr lang="ko-KR" altLang="en-US" sz="5400" dirty="0" err="1">
                  <a:solidFill>
                    <a:srgbClr val="002561"/>
                  </a:solidFill>
                  <a:highlight>
                    <a:srgbClr val="002561"/>
                  </a:highlight>
                  <a:latin typeface="KBO 다이아고딕 Medium" pitchFamily="2" charset="-127"/>
                  <a:ea typeface="KBO 다이아고딕 Medium" pitchFamily="2" charset="-127"/>
                  <a:cs typeface="Jockey One"/>
                  <a:sym typeface="Jockey One"/>
                </a:rPr>
                <a:t>ㅇ</a:t>
              </a:r>
              <a:endParaRPr lang="en-US" altLang="ko-KR" sz="5400" dirty="0">
                <a:solidFill>
                  <a:srgbClr val="002561"/>
                </a:solidFill>
                <a:highlight>
                  <a:srgbClr val="002561"/>
                </a:highlight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endParaRPr>
            </a:p>
          </p:txBody>
        </p:sp>
        <p:sp>
          <p:nvSpPr>
            <p:cNvPr id="112" name="화살표: 위쪽 111">
              <a:extLst>
                <a:ext uri="{FF2B5EF4-FFF2-40B4-BE49-F238E27FC236}">
                  <a16:creationId xmlns:a16="http://schemas.microsoft.com/office/drawing/2014/main" id="{D5ED30C8-F948-85D1-600D-E6F696F6550C}"/>
                </a:ext>
              </a:extLst>
            </p:cNvPr>
            <p:cNvSpPr/>
            <p:nvPr/>
          </p:nvSpPr>
          <p:spPr>
            <a:xfrm>
              <a:off x="10200563" y="5760311"/>
              <a:ext cx="608813" cy="792000"/>
            </a:xfrm>
            <a:prstGeom prst="upArrow">
              <a:avLst/>
            </a:prstGeom>
            <a:solidFill>
              <a:srgbClr val="ED1C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화살표: 오른쪽 112">
              <a:extLst>
                <a:ext uri="{FF2B5EF4-FFF2-40B4-BE49-F238E27FC236}">
                  <a16:creationId xmlns:a16="http://schemas.microsoft.com/office/drawing/2014/main" id="{411DFFDB-1BBB-5B31-5FBE-BED197937483}"/>
                </a:ext>
              </a:extLst>
            </p:cNvPr>
            <p:cNvSpPr/>
            <p:nvPr/>
          </p:nvSpPr>
          <p:spPr>
            <a:xfrm>
              <a:off x="7344801" y="4443639"/>
              <a:ext cx="3598398" cy="379123"/>
            </a:xfrm>
            <a:prstGeom prst="rightArrow">
              <a:avLst/>
            </a:prstGeom>
            <a:solidFill>
              <a:srgbClr val="ED1C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46AC80A-5113-D2D9-48D0-0A764DE3F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13103"/>
              </p:ext>
            </p:extLst>
          </p:nvPr>
        </p:nvGraphicFramePr>
        <p:xfrm>
          <a:off x="342706" y="1798402"/>
          <a:ext cx="6642033" cy="7519239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254710">
                  <a:extLst>
                    <a:ext uri="{9D8B030D-6E8A-4147-A177-3AD203B41FA5}">
                      <a16:colId xmlns:a16="http://schemas.microsoft.com/office/drawing/2014/main" val="3905274387"/>
                    </a:ext>
                  </a:extLst>
                </a:gridCol>
                <a:gridCol w="3350078">
                  <a:extLst>
                    <a:ext uri="{9D8B030D-6E8A-4147-A177-3AD203B41FA5}">
                      <a16:colId xmlns:a16="http://schemas.microsoft.com/office/drawing/2014/main" val="1540741809"/>
                    </a:ext>
                  </a:extLst>
                </a:gridCol>
                <a:gridCol w="2037245">
                  <a:extLst>
                    <a:ext uri="{9D8B030D-6E8A-4147-A177-3AD203B41FA5}">
                      <a16:colId xmlns:a16="http://schemas.microsoft.com/office/drawing/2014/main" val="412145057"/>
                    </a:ext>
                  </a:extLst>
                </a:gridCol>
              </a:tblGrid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홍창기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우익수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34713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2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문성주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좌익수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81086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3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김현수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지명타자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919770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4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오스틴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1642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5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문보경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249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6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박동원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6328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7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구본혁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유격수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30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8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박해민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중견수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180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9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신민재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1076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FFF251-44A1-3FA0-4E8B-990E04D11B02}"/>
              </a:ext>
            </a:extLst>
          </p:cNvPr>
          <p:cNvGraphicFramePr>
            <a:graphicFrameLocks noGrp="1"/>
          </p:cNvGraphicFramePr>
          <p:nvPr/>
        </p:nvGraphicFramePr>
        <p:xfrm>
          <a:off x="8662737" y="3545305"/>
          <a:ext cx="208280" cy="304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7577659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mpd="sng">
                      <a:solidFill>
                        <a:srgbClr val="002561"/>
                      </a:solidFill>
                      <a:prstDash val="solid"/>
                    </a:lnL>
                    <a:lnR w="76200" cmpd="sng">
                      <a:solidFill>
                        <a:srgbClr val="002561"/>
                      </a:solidFill>
                      <a:prstDash val="solid"/>
                    </a:lnR>
                    <a:lnT w="76200" cmpd="sng">
                      <a:solidFill>
                        <a:srgbClr val="002561"/>
                      </a:solidFill>
                      <a:prstDash val="solid"/>
                    </a:lnT>
                    <a:lnB w="76200" cmpd="sng">
                      <a:solidFill>
                        <a:srgbClr val="00256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268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41056-4572-4880-7F71-13FCED8B8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943399"/>
              </p:ext>
            </p:extLst>
          </p:nvPr>
        </p:nvGraphicFramePr>
        <p:xfrm>
          <a:off x="11356108" y="1801507"/>
          <a:ext cx="6642033" cy="7519239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254710">
                  <a:extLst>
                    <a:ext uri="{9D8B030D-6E8A-4147-A177-3AD203B41FA5}">
                      <a16:colId xmlns:a16="http://schemas.microsoft.com/office/drawing/2014/main" val="3905274387"/>
                    </a:ext>
                  </a:extLst>
                </a:gridCol>
                <a:gridCol w="3350078">
                  <a:extLst>
                    <a:ext uri="{9D8B030D-6E8A-4147-A177-3AD203B41FA5}">
                      <a16:colId xmlns:a16="http://schemas.microsoft.com/office/drawing/2014/main" val="1540741809"/>
                    </a:ext>
                  </a:extLst>
                </a:gridCol>
                <a:gridCol w="2037245">
                  <a:extLst>
                    <a:ext uri="{9D8B030D-6E8A-4147-A177-3AD203B41FA5}">
                      <a16:colId xmlns:a16="http://schemas.microsoft.com/office/drawing/2014/main" val="412145057"/>
                    </a:ext>
                  </a:extLst>
                </a:gridCol>
              </a:tblGrid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문성주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좌익수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34713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2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홍창기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우익수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81086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3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오스틴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919770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4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문보경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1642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5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박동원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249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6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오지환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유격수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06328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7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박해민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중견수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303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8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신민재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3600" dirty="0" err="1">
                          <a:latin typeface="KBO 다이아고딕 Medium" pitchFamily="2" charset="-127"/>
                          <a:ea typeface="KBO 다이아고딕 Medium" pitchFamily="2" charset="-127"/>
                        </a:rPr>
                        <a:t>루수</a:t>
                      </a:r>
                      <a:endParaRPr lang="ko-KR" altLang="en-US" sz="3600" dirty="0"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1805"/>
                  </a:ext>
                </a:extLst>
              </a:tr>
              <a:tr h="83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KBO 다이아고딕 Bold" pitchFamily="2" charset="-127"/>
                          <a:ea typeface="KBO 다이아고딕 Bold" pitchFamily="2" charset="-127"/>
                        </a:rPr>
                        <a:t>9</a:t>
                      </a:r>
                      <a:endParaRPr lang="ko-KR" altLang="en-US" sz="3600" dirty="0">
                        <a:latin typeface="KBO 다이아고딕 Bold" pitchFamily="2" charset="-127"/>
                        <a:ea typeface="KBO 다이아고딕 Bold" pitchFamily="2" charset="-127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김현수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KBO 다이아고딕 Medium" pitchFamily="2" charset="-127"/>
                          <a:ea typeface="KBO 다이아고딕 Medium" pitchFamily="2" charset="-127"/>
                        </a:rPr>
                        <a:t>지명타자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10760"/>
                  </a:ext>
                </a:extLst>
              </a:tr>
            </a:tbl>
          </a:graphicData>
        </a:graphic>
      </p:graphicFrame>
      <p:pic>
        <p:nvPicPr>
          <p:cNvPr id="1026" name="Picture 2" descr="기본엠블럼">
            <a:extLst>
              <a:ext uri="{FF2B5EF4-FFF2-40B4-BE49-F238E27FC236}">
                <a16:creationId xmlns:a16="http://schemas.microsoft.com/office/drawing/2014/main" id="{EBB789EC-9103-71A6-C6BC-EF9353ADF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3" b="85870" l="72203" r="95848">
                        <a14:foregroundMark x1="84083" y1="80978" x2="84083" y2="80978"/>
                        <a14:foregroundMark x1="84660" y1="85870" x2="84660" y2="85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73" t="1949" r="1150" b="12398"/>
          <a:stretch/>
        </p:blipFill>
        <p:spPr bwMode="auto">
          <a:xfrm>
            <a:off x="7107739" y="0"/>
            <a:ext cx="407252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C4AD8DE3-014F-5B82-8DBB-B42C304B2251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65086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여성 프로필">
            <a:extLst>
              <a:ext uri="{FF2B5EF4-FFF2-40B4-BE49-F238E27FC236}">
                <a16:creationId xmlns:a16="http://schemas.microsoft.com/office/drawing/2014/main" id="{6D668A49-D8AF-6990-6BD2-543BF29C1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928" y="1892020"/>
            <a:ext cx="2505566" cy="2505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589D7-3C11-D7ED-BD10-A8EF9B423AF9}"/>
              </a:ext>
            </a:extLst>
          </p:cNvPr>
          <p:cNvSpPr txBox="1"/>
          <p:nvPr/>
        </p:nvSpPr>
        <p:spPr>
          <a:xfrm>
            <a:off x="-290113" y="4174467"/>
            <a:ext cx="404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김나라</a:t>
            </a:r>
            <a:endParaRPr lang="en-US" altLang="ko-KR" sz="2800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KT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및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관련 연구 조사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pic>
        <p:nvPicPr>
          <p:cNvPr id="8" name="그래픽 7" descr="여성 프로필">
            <a:extLst>
              <a:ext uri="{FF2B5EF4-FFF2-40B4-BE49-F238E27FC236}">
                <a16:creationId xmlns:a16="http://schemas.microsoft.com/office/drawing/2014/main" id="{9CD1D8EF-75DE-4C14-37C3-73677CEB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7030" y="1892020"/>
            <a:ext cx="2505566" cy="2505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23CC34-6C56-4B76-2426-EE4CB2297E52}"/>
              </a:ext>
            </a:extLst>
          </p:cNvPr>
          <p:cNvSpPr txBox="1"/>
          <p:nvPr/>
        </p:nvSpPr>
        <p:spPr>
          <a:xfrm>
            <a:off x="5461721" y="4174467"/>
            <a:ext cx="404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김소희 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발표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)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삼성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/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한화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데이터 수집 및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관련 연구 조사 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pic>
        <p:nvPicPr>
          <p:cNvPr id="11" name="그래픽 10" descr="여성 프로필">
            <a:extLst>
              <a:ext uri="{FF2B5EF4-FFF2-40B4-BE49-F238E27FC236}">
                <a16:creationId xmlns:a16="http://schemas.microsoft.com/office/drawing/2014/main" id="{288AB076-1453-1D51-54D0-4BB0C987C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0684" y="1892020"/>
            <a:ext cx="2505566" cy="2505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DDEDE-BBD7-1177-727F-1014175AE53B}"/>
              </a:ext>
            </a:extLst>
          </p:cNvPr>
          <p:cNvSpPr txBox="1"/>
          <p:nvPr/>
        </p:nvSpPr>
        <p:spPr>
          <a:xfrm>
            <a:off x="11213555" y="4174467"/>
            <a:ext cx="404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김지우 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팀장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)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두산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/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키움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및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관련 연구 조사 및 선행연구자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컨택</a:t>
            </a:r>
            <a:endParaRPr lang="ko-KR" altLang="en-US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00F610-0F71-7F88-78CD-1BAD32329C52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9E88C56-B0CF-B666-08B6-023227467988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E03A7F5-E8F6-088D-669D-C4B6EA15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pic>
        <p:nvPicPr>
          <p:cNvPr id="28" name="그래픽 4" descr="남자 옆모습">
            <a:extLst>
              <a:ext uri="{FF2B5EF4-FFF2-40B4-BE49-F238E27FC236}">
                <a16:creationId xmlns:a16="http://schemas.microsoft.com/office/drawing/2014/main" id="{F4C464E1-D530-8F38-5463-1022AEAD2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1581" y="4052561"/>
            <a:ext cx="2710118" cy="2710118"/>
          </a:xfrm>
          <a:prstGeom prst="rect">
            <a:avLst/>
          </a:prstGeom>
        </p:spPr>
      </p:pic>
      <p:pic>
        <p:nvPicPr>
          <p:cNvPr id="29" name="그래픽 12" descr="여성 프로필">
            <a:extLst>
              <a:ext uri="{FF2B5EF4-FFF2-40B4-BE49-F238E27FC236}">
                <a16:creationId xmlns:a16="http://schemas.microsoft.com/office/drawing/2014/main" id="{6762F06E-9437-36CD-D145-40C9A25B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2479" y="4257113"/>
            <a:ext cx="2505566" cy="25055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7E8596-22C9-572F-3C09-805E457ED6B1}"/>
              </a:ext>
            </a:extLst>
          </p:cNvPr>
          <p:cNvSpPr txBox="1"/>
          <p:nvPr/>
        </p:nvSpPr>
        <p:spPr>
          <a:xfrm>
            <a:off x="2585804" y="6614861"/>
            <a:ext cx="404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KBO 다이아고딕 Bold" pitchFamily="2" charset="-127"/>
                <a:ea typeface="KBO 다이아고딕 Bold" pitchFamily="2" charset="-127"/>
              </a:rPr>
              <a:t>이소희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발표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)</a:t>
            </a:r>
          </a:p>
          <a:p>
            <a:pPr algn="ctr"/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SSG/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롯데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및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관련 연구 조사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2D4B6-A066-06F3-1991-9BCA7CC14364}"/>
              </a:ext>
            </a:extLst>
          </p:cNvPr>
          <p:cNvSpPr txBox="1"/>
          <p:nvPr/>
        </p:nvSpPr>
        <p:spPr>
          <a:xfrm>
            <a:off x="8337638" y="6614861"/>
            <a:ext cx="404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이영한</a:t>
            </a:r>
            <a:endParaRPr lang="en-US" altLang="ko-KR" sz="2800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LG/NC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및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관련 연구 조사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pic>
        <p:nvPicPr>
          <p:cNvPr id="32" name="그래픽 17" descr="남자 옆모습">
            <a:extLst>
              <a:ext uri="{FF2B5EF4-FFF2-40B4-BE49-F238E27FC236}">
                <a16:creationId xmlns:a16="http://schemas.microsoft.com/office/drawing/2014/main" id="{1DCAD9F9-9138-138A-E9CA-B6E78C4A2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236" y="4052561"/>
            <a:ext cx="2710118" cy="27101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858BCA0-AFCA-CB4E-67E4-00E3119E9490}"/>
              </a:ext>
            </a:extLst>
          </p:cNvPr>
          <p:cNvSpPr txBox="1"/>
          <p:nvPr/>
        </p:nvSpPr>
        <p:spPr>
          <a:xfrm>
            <a:off x="14089471" y="6614861"/>
            <a:ext cx="404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KBO 다이아고딕 Bold" pitchFamily="2" charset="-127"/>
                <a:ea typeface="KBO 다이아고딕 Bold" pitchFamily="2" charset="-127"/>
              </a:rPr>
              <a:t>이학주</a:t>
            </a:r>
            <a:endParaRPr lang="en-US" altLang="ko-KR" sz="2800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기아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및 </a:t>
            </a:r>
            <a:r>
              <a:rPr lang="ko-KR" altLang="en-US" sz="2000" dirty="0" err="1"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관련 연구 조사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</a:p>
          <a:p>
            <a:pPr algn="ctr"/>
            <a:r>
              <a:rPr lang="ko-KR" altLang="en-US" sz="2000" dirty="0"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sp>
        <p:nvSpPr>
          <p:cNvPr id="20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6873660" y="383276"/>
            <a:ext cx="4540681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업무 분담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A6A21F23-5757-12F1-C8A3-B3B99EAFF423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4013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6160" y="4481781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solidFill>
                  <a:srgbClr val="FF0000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06</a:t>
            </a:r>
            <a:r>
              <a:rPr lang="en-US" altLang="ko-KR" sz="8000">
                <a:latin typeface="G마켓 산스 Bold"/>
                <a:ea typeface="G마켓 산스 Bold" panose="02000000000000000000"/>
              </a:rPr>
              <a:t> </a:t>
            </a: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</a:rPr>
              <a:t>발전방향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4643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49966D-C08A-AEDC-7FAC-B272080AC9A4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1BE080-435F-294C-B5FC-4DEA3F157D7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27AAB9-2228-8388-6BF1-C53F12BC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66CB2A6B-FBEE-05DE-FFDD-28F7552776DD}"/>
              </a:ext>
            </a:extLst>
          </p:cNvPr>
          <p:cNvSpPr txBox="1"/>
          <p:nvPr/>
        </p:nvSpPr>
        <p:spPr>
          <a:xfrm>
            <a:off x="624179" y="2970489"/>
            <a:ext cx="17039643" cy="514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현재는 </a:t>
            </a:r>
            <a:r>
              <a:rPr lang="en-US" altLang="ko-KR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1</a:t>
            </a: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군 명단에 없는 선수들 </a:t>
            </a:r>
            <a:r>
              <a:rPr lang="en-US" altLang="ko-KR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(</a:t>
            </a: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부상</a:t>
            </a:r>
            <a:r>
              <a:rPr lang="en-US" altLang="ko-KR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, </a:t>
            </a: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부진 등</a:t>
            </a:r>
            <a:r>
              <a:rPr lang="en-US" altLang="ko-KR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)</a:t>
            </a: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도 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최적 라인업에 포함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선수 등록</a:t>
            </a:r>
            <a:r>
              <a:rPr lang="en-US" altLang="ko-KR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, </a:t>
            </a:r>
            <a:r>
              <a:rPr lang="ko-KR" altLang="en-US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말소  리스트를 통해 </a:t>
            </a:r>
            <a:r>
              <a:rPr lang="en-US" altLang="ko-KR" sz="4400" b="1" i="0" dirty="0">
                <a:solidFill>
                  <a:srgbClr val="ED1C24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1</a:t>
            </a:r>
            <a:r>
              <a:rPr lang="ko-KR" altLang="en-US" sz="4400" b="1" i="0" dirty="0">
                <a:solidFill>
                  <a:srgbClr val="ED1C24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군 명단 선수</a:t>
            </a:r>
            <a:r>
              <a:rPr lang="ko-KR" altLang="en-US" sz="44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로</a:t>
            </a:r>
            <a:endParaRPr lang="en-US" altLang="ko-KR" sz="4400" b="1" i="0" dirty="0">
              <a:solidFill>
                <a:srgbClr val="ED1C24"/>
              </a:solidFill>
              <a:effectLst/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최적 라인업 구성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400" b="0" i="0" dirty="0"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구장별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파크팩터</a:t>
            </a:r>
            <a:r>
              <a:rPr lang="en-US" altLang="ko-KR" sz="4400" b="0" i="0" dirty="0">
                <a:solidFill>
                  <a:schemeClr val="tx1"/>
                </a:solidFill>
                <a:effectLst/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, 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날씨 조건</a:t>
            </a:r>
            <a:r>
              <a:rPr lang="en-US" altLang="ko-KR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, 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상대 선발투수 정보 등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 다른 지표들도 추가 </a:t>
            </a:r>
            <a:r>
              <a:rPr lang="en-US" altLang="ko-KR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(</a:t>
            </a:r>
            <a:r>
              <a:rPr lang="en-US" altLang="ko-KR" sz="44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feature </a:t>
            </a:r>
            <a:r>
              <a:rPr lang="ko-KR" altLang="en-US" sz="44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추가</a:t>
            </a:r>
            <a:r>
              <a:rPr lang="en-US" altLang="ko-KR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)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해서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최적 라인업 구성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</p:txBody>
      </p:sp>
      <p:sp>
        <p:nvSpPr>
          <p:cNvPr id="7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발전 방향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1414E185-E8A1-570F-E86F-8AFC24B37C10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235796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49966D-C08A-AEDC-7FAC-B272080AC9A4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1BE080-435F-294C-B5FC-4DEA3F157D76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27AAB9-2228-8388-6BF1-C53F12BC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66CB2A6B-FBEE-05DE-FFDD-28F7552776DD}"/>
              </a:ext>
            </a:extLst>
          </p:cNvPr>
          <p:cNvSpPr txBox="1"/>
          <p:nvPr/>
        </p:nvSpPr>
        <p:spPr>
          <a:xfrm>
            <a:off x="624179" y="2970489"/>
            <a:ext cx="17039643" cy="514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385" indent="-54038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신동윤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3200" kern="100" dirty="0" err="1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이수안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&amp;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김진호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(2023). </a:t>
            </a:r>
            <a:r>
              <a:rPr lang="ko-KR" altLang="ko-KR" sz="3200" kern="100" dirty="0" err="1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타순별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 통계와 기계학습의 회귀 모델을 활용한 한국 프로야구에서 팀 득점력 개선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 </a:t>
            </a:r>
            <a:r>
              <a:rPr lang="ko-KR" altLang="ko-KR" sz="3200" i="1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한국융합과학회지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 12(11), 261-275.</a:t>
            </a:r>
            <a:endParaRPr lang="ko-KR" altLang="ko-KR" sz="3200" kern="100" dirty="0">
              <a:effectLst/>
              <a:latin typeface="KBO 다이아고딕 Medium" pitchFamily="2" charset="-127"/>
              <a:ea typeface="KBO 다이아고딕 Medium" pitchFamily="2" charset="-127"/>
              <a:cs typeface="Times New Roman" panose="02020603050405020304" pitchFamily="18" charset="0"/>
            </a:endParaRPr>
          </a:p>
          <a:p>
            <a:pPr marL="540385" indent="-54038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 err="1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황일회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조현주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김대영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&amp;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이민석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(2011). MARKOV CHAIN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을 이용한 한국프로야구 분석 및 최적 타순 계산을 위한 모델연구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 </a:t>
            </a:r>
            <a:r>
              <a:rPr lang="ko-KR" altLang="ko-KR" sz="3200" i="1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대한산업공학회 추계학술대회 논문집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821-828.</a:t>
            </a:r>
            <a:endParaRPr lang="ko-KR" altLang="ko-KR" sz="3200" kern="100" dirty="0">
              <a:effectLst/>
              <a:latin typeface="KBO 다이아고딕 Medium" pitchFamily="2" charset="-127"/>
              <a:ea typeface="KBO 다이아고딕 Medium" pitchFamily="2" charset="-127"/>
              <a:cs typeface="Times New Roman" panose="02020603050405020304" pitchFamily="18" charset="0"/>
            </a:endParaRPr>
          </a:p>
          <a:p>
            <a:pPr marL="540385" indent="-54038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 err="1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토아일당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(2015).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최적 타순에 관한 통계적기준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 - </a:t>
            </a:r>
            <a:r>
              <a:rPr lang="ko-KR" altLang="ko-KR" sz="3200" kern="100" dirty="0" err="1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세이버메트릭스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 가이드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200" i="1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Baseball-in-Play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200" u="sng" kern="100" dirty="0">
                <a:solidFill>
                  <a:srgbClr val="0563C1"/>
                </a:solidFill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  <a:hlinkClick r:id="rId4"/>
              </a:rPr>
              <a:t>https://baseball-in-play.com/220</a:t>
            </a:r>
            <a:endParaRPr lang="ko-KR" altLang="ko-KR" sz="3200" kern="100" dirty="0">
              <a:effectLst/>
              <a:latin typeface="KBO 다이아고딕 Medium" pitchFamily="2" charset="-127"/>
              <a:ea typeface="KBO 다이아고딕 Medium" pitchFamily="2" charset="-127"/>
              <a:cs typeface="Times New Roman" panose="02020603050405020304" pitchFamily="18" charset="0"/>
            </a:endParaRPr>
          </a:p>
          <a:p>
            <a:pPr marL="540385" indent="-54038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SPORTS KU. (2020). Baseball Team Fight Tactic -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라인업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타순의 미학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200" i="1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Column</a:t>
            </a:r>
            <a:r>
              <a:rPr lang="en-US" altLang="ko-KR" sz="3200" kern="100" dirty="0">
                <a:effectLst/>
                <a:latin typeface="KBO 다이아고딕 Medium" pitchFamily="2" charset="-127"/>
                <a:ea typeface="KBO 다이아고딕 Medium" pitchFamily="2" charset="-127"/>
                <a:cs typeface="Times New Roman" panose="02020603050405020304" pitchFamily="18" charset="0"/>
              </a:rPr>
              <a:t>. https://blog.naver.com/sportsku/222090853729 </a:t>
            </a:r>
            <a:endParaRPr lang="ko-KR" altLang="ko-KR" sz="3200" kern="100" dirty="0">
              <a:effectLst/>
              <a:latin typeface="KBO 다이아고딕 Medium" pitchFamily="2" charset="-127"/>
              <a:ea typeface="KBO 다이아고딕 Medium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참고자료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1414E185-E8A1-570F-E86F-8AFC24B37C10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938147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-793357" y="4600246"/>
            <a:ext cx="10987152" cy="301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600" b="1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감사합니다</a:t>
            </a:r>
            <a:endParaRPr sz="14600" b="1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4F26D1-1F04-00A9-2FAC-5742F9D11B0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DCAE68-4F3E-D4B9-B033-C61280769584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877D7-7FA5-FCC2-72E1-27686B49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FFE2FB53-9D8A-3178-A0FB-BEAF9AE8D461}"/>
              </a:ext>
            </a:extLst>
          </p:cNvPr>
          <p:cNvSpPr txBox="1"/>
          <p:nvPr/>
        </p:nvSpPr>
        <p:spPr>
          <a:xfrm>
            <a:off x="6896100" y="7941856"/>
            <a:ext cx="11391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6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데이터톤 퍼펙트게임</a:t>
            </a:r>
            <a:endParaRPr lang="en-US" altLang="ko-KR" sz="3600" dirty="0">
              <a:solidFill>
                <a:srgbClr val="002561"/>
              </a:solidFill>
              <a:latin typeface="KBO 다이아고딕 Medium" pitchFamily="2" charset="-127"/>
              <a:ea typeface="KBO 다이아고딕 Medium" pitchFamily="2" charset="-127"/>
              <a:cs typeface="Alata"/>
              <a:sym typeface="Alat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6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김나라 김소희 김지우 </a:t>
            </a:r>
            <a:r>
              <a:rPr lang="ko-KR" altLang="en-US" sz="36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이소희</a:t>
            </a:r>
            <a:r>
              <a:rPr lang="ko-KR" altLang="en-US" sz="36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6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이영한</a:t>
            </a:r>
            <a:r>
              <a:rPr lang="ko-KR" altLang="en-US" sz="36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 </a:t>
            </a:r>
            <a:r>
              <a:rPr lang="ko-KR" altLang="en-US" sz="36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이학주</a:t>
            </a:r>
            <a:endParaRPr sz="3600" dirty="0">
              <a:solidFill>
                <a:srgbClr val="002561"/>
              </a:solidFill>
              <a:latin typeface="KBO 다이아고딕 Medium" pitchFamily="2" charset="-127"/>
              <a:ea typeface="KBO 다이아고딕 Medium" pitchFamily="2" charset="-127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C57A2D-0DD2-D998-3065-2AA97D4E7E9A}"/>
              </a:ext>
            </a:extLst>
          </p:cNvPr>
          <p:cNvSpPr/>
          <p:nvPr/>
        </p:nvSpPr>
        <p:spPr>
          <a:xfrm>
            <a:off x="0" y="1021487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6160" y="4481781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rPr>
              <a:t>QnA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" y="4610100"/>
            <a:ext cx="3416897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00F8C-6A4C-BADD-5885-C1A9DB44B6C3}"/>
              </a:ext>
            </a:extLst>
          </p:cNvPr>
          <p:cNvSpPr/>
          <p:nvPr/>
        </p:nvSpPr>
        <p:spPr>
          <a:xfrm>
            <a:off x="14871103" y="4610100"/>
            <a:ext cx="3416896" cy="1066800"/>
          </a:xfrm>
          <a:prstGeom prst="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F04DD-4E46-42D9-F9FA-A3BD4C983EB1}"/>
              </a:ext>
            </a:extLst>
          </p:cNvPr>
          <p:cNvSpPr/>
          <p:nvPr/>
        </p:nvSpPr>
        <p:spPr>
          <a:xfrm>
            <a:off x="0" y="-22488"/>
            <a:ext cx="18288000" cy="14424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6770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4F26D1-1F04-00A9-2FAC-5742F9D11B0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DCAE68-4F3E-D4B9-B033-C61280769584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877D7-7FA5-FCC2-72E1-27686B49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6" name="Google Shape;107;p17">
            <a:extLst>
              <a:ext uri="{FF2B5EF4-FFF2-40B4-BE49-F238E27FC236}">
                <a16:creationId xmlns:a16="http://schemas.microsoft.com/office/drawing/2014/main" id="{8010E657-BAEA-0EAA-6607-A37F96135BCE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데이터 범위 설정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424B5794-F074-94B5-8DB3-D5FD6AF947FB}"/>
              </a:ext>
            </a:extLst>
          </p:cNvPr>
          <p:cNvSpPr txBox="1"/>
          <p:nvPr/>
        </p:nvSpPr>
        <p:spPr>
          <a:xfrm>
            <a:off x="3657962" y="1963738"/>
            <a:ext cx="10972076" cy="150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타자 데이터에서 </a:t>
            </a:r>
            <a:r>
              <a:rPr lang="en-US" altLang="ko-KR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10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경기 이상</a:t>
            </a:r>
            <a:r>
              <a:rPr lang="en-US" altLang="ko-KR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, 31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타수 이상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타순 데이터에서 </a:t>
            </a:r>
            <a:r>
              <a:rPr lang="en-US" altLang="ko-KR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10</a:t>
            </a:r>
            <a:r>
              <a:rPr lang="ko-KR" altLang="en-US" sz="4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타수 이상 조건</a:t>
            </a: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C5681DB-93EB-F686-B93F-A289C027A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14479"/>
              </p:ext>
            </p:extLst>
          </p:nvPr>
        </p:nvGraphicFramePr>
        <p:xfrm>
          <a:off x="567160" y="4513652"/>
          <a:ext cx="17183726" cy="2118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27409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84044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1151466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1367886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경기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타석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출루율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출루율</a:t>
                      </a:r>
                      <a:endParaRPr lang="en-US" altLang="ko-KR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+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멀티히트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득점권</a:t>
                      </a:r>
                      <a:endParaRPr lang="en-US" altLang="ko-KR" sz="2400" b="0" baseline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대타타율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김대원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LG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백두산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롯데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7F51B3-47BB-6DAC-80F1-C09FA583C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79724"/>
              </p:ext>
            </p:extLst>
          </p:nvPr>
        </p:nvGraphicFramePr>
        <p:xfrm>
          <a:off x="552137" y="6915601"/>
          <a:ext cx="17183726" cy="2118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27409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1227409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84044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1151466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1367886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안타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볼넷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사구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삼진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병살타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이원석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</a:tbl>
          </a:graphicData>
        </a:graphic>
      </p:graphicFrame>
      <p:sp>
        <p:nvSpPr>
          <p:cNvPr id="11" name="Google Shape;98;p16">
            <a:extLst>
              <a:ext uri="{FF2B5EF4-FFF2-40B4-BE49-F238E27FC236}">
                <a16:creationId xmlns:a16="http://schemas.microsoft.com/office/drawing/2014/main" id="{70ADC40D-E585-B4FB-B050-538D5B989518}"/>
              </a:ext>
            </a:extLst>
          </p:cNvPr>
          <p:cNvSpPr txBox="1"/>
          <p:nvPr/>
        </p:nvSpPr>
        <p:spPr>
          <a:xfrm>
            <a:off x="6515281" y="3614761"/>
            <a:ext cx="5257438" cy="75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* </a:t>
            </a:r>
            <a:r>
              <a:rPr lang="ko-KR" altLang="en-US" sz="32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정규타석 </a:t>
            </a:r>
            <a:r>
              <a:rPr lang="en-US" altLang="ko-KR" sz="32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= </a:t>
            </a:r>
            <a:r>
              <a:rPr lang="ko-KR" altLang="en-US" sz="32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경기수 </a:t>
            </a:r>
            <a:r>
              <a:rPr lang="en-US" altLang="ko-KR" sz="32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X </a:t>
            </a:r>
            <a:r>
              <a:rPr lang="en-US" altLang="ko-KR" sz="3200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3.1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1A432997-F580-8CC9-CE78-F5F978D7C6EA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237584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4F26D1-1F04-00A9-2FAC-5742F9D11B0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DCAE68-4F3E-D4B9-B033-C61280769584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877D7-7FA5-FCC2-72E1-27686B49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6" name="Google Shape;107;p17">
            <a:extLst>
              <a:ext uri="{FF2B5EF4-FFF2-40B4-BE49-F238E27FC236}">
                <a16:creationId xmlns:a16="http://schemas.microsoft.com/office/drawing/2014/main" id="{8010E657-BAEA-0EAA-6607-A37F96135BCE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타선 데이터 채우기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7F51B3-47BB-6DAC-80F1-C09FA583C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09080"/>
              </p:ext>
            </p:extLst>
          </p:nvPr>
        </p:nvGraphicFramePr>
        <p:xfrm>
          <a:off x="2204768" y="2028085"/>
          <a:ext cx="13716000" cy="6654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안타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볼넷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사구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삼진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병살타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0.214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247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3887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76184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0670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68791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7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8511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76386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934473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1D1CDD-6603-F8F5-B6D6-A93CE00887FA}"/>
              </a:ext>
            </a:extLst>
          </p:cNvPr>
          <p:cNvSpPr/>
          <p:nvPr/>
        </p:nvSpPr>
        <p:spPr>
          <a:xfrm>
            <a:off x="1887268" y="6311900"/>
            <a:ext cx="14351000" cy="279400"/>
          </a:xfrm>
          <a:prstGeom prst="rightArrow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98;p16">
            <a:extLst>
              <a:ext uri="{FF2B5EF4-FFF2-40B4-BE49-F238E27FC236}">
                <a16:creationId xmlns:a16="http://schemas.microsoft.com/office/drawing/2014/main" id="{E56F06A9-B589-69E2-1936-E6AFC750DE8E}"/>
              </a:ext>
            </a:extLst>
          </p:cNvPr>
          <p:cNvSpPr txBox="1"/>
          <p:nvPr/>
        </p:nvSpPr>
        <p:spPr>
          <a:xfrm>
            <a:off x="15430862" y="6088233"/>
            <a:ext cx="2463438" cy="75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  <a:sym typeface="Jockey One"/>
              </a:rPr>
              <a:t>삭제</a:t>
            </a:r>
            <a:endParaRPr lang="en-US" altLang="ko-KR" sz="3200" dirty="0">
              <a:solidFill>
                <a:srgbClr val="FF0000"/>
              </a:solidFill>
              <a:latin typeface="KBO 다이아고딕 Medium" pitchFamily="2" charset="-127"/>
              <a:ea typeface="KBO 다이아고딕 Medium" pitchFamily="2" charset="-127"/>
              <a:sym typeface="Jockey One"/>
            </a:endParaRPr>
          </a:p>
        </p:txBody>
      </p: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FA2A9F52-30ED-2BCB-1D11-62ECBF847BF6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25110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4F26D1-1F04-00A9-2FAC-5742F9D11B0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DCAE68-4F3E-D4B9-B033-C61280769584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877D7-7FA5-FCC2-72E1-27686B49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6" name="Google Shape;107;p17">
            <a:extLst>
              <a:ext uri="{FF2B5EF4-FFF2-40B4-BE49-F238E27FC236}">
                <a16:creationId xmlns:a16="http://schemas.microsoft.com/office/drawing/2014/main" id="{8010E657-BAEA-0EAA-6607-A37F96135BCE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타선 데이터 채우기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7F51B3-47BB-6DAC-80F1-C09FA583C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8276"/>
              </p:ext>
            </p:extLst>
          </p:nvPr>
        </p:nvGraphicFramePr>
        <p:xfrm>
          <a:off x="2204768" y="2028085"/>
          <a:ext cx="13716000" cy="6654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안타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볼넷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사구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삼진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병살타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0.214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247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887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76184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0670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0.000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68791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7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8511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76386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-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934473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1D1CDD-6603-F8F5-B6D6-A93CE00887FA}"/>
              </a:ext>
            </a:extLst>
          </p:cNvPr>
          <p:cNvSpPr/>
          <p:nvPr/>
        </p:nvSpPr>
        <p:spPr>
          <a:xfrm>
            <a:off x="1887268" y="6311900"/>
            <a:ext cx="14351000" cy="279400"/>
          </a:xfrm>
          <a:prstGeom prst="rightArrow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74A2EC-7F06-1DD6-268D-386C5E189635}"/>
              </a:ext>
            </a:extLst>
          </p:cNvPr>
          <p:cNvSpPr/>
          <p:nvPr/>
        </p:nvSpPr>
        <p:spPr>
          <a:xfrm>
            <a:off x="1618651" y="4913200"/>
            <a:ext cx="14888234" cy="3978562"/>
          </a:xfrm>
          <a:prstGeom prst="roundRect">
            <a:avLst>
              <a:gd name="adj" fmla="val 9301"/>
            </a:avLst>
          </a:prstGeom>
          <a:solidFill>
            <a:schemeClr val="bg1"/>
          </a:solidFill>
          <a:ln w="762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각 타순의 </a:t>
            </a:r>
            <a:r>
              <a:rPr lang="ko-KR" altLang="en-US" sz="36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타석수를</a:t>
            </a:r>
            <a:r>
              <a:rPr lang="ko-KR" altLang="en-US" sz="36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</a:rPr>
              <a:t> 가중치로 하여 빈 타순에 대한 기록 추가</a:t>
            </a:r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580033-9CBA-6C50-3862-B6E04E14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435" y="5866575"/>
            <a:ext cx="14728665" cy="2904033"/>
          </a:xfrm>
          <a:prstGeom prst="rect">
            <a:avLst/>
          </a:prstGeom>
        </p:spPr>
      </p:pic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8EEAD82C-EAF6-55EB-7AF7-B9A7A4E3FDF0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64721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4F26D1-1F04-00A9-2FAC-5742F9D11B0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DCAE68-4F3E-D4B9-B033-C61280769584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877D7-7FA5-FCC2-72E1-27686B49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6" name="Google Shape;107;p17">
            <a:extLst>
              <a:ext uri="{FF2B5EF4-FFF2-40B4-BE49-F238E27FC236}">
                <a16:creationId xmlns:a16="http://schemas.microsoft.com/office/drawing/2014/main" id="{8010E657-BAEA-0EAA-6607-A37F96135BCE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타선 데이터 채우기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7F51B3-47BB-6DAC-80F1-C09FA583C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15069"/>
              </p:ext>
            </p:extLst>
          </p:nvPr>
        </p:nvGraphicFramePr>
        <p:xfrm>
          <a:off x="2204768" y="2028085"/>
          <a:ext cx="13716000" cy="6654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05265875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2380513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타수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안타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2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루타</a:t>
                      </a:r>
                      <a:endParaRPr lang="ko-KR" altLang="en-US" sz="22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타점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볼넷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사구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삼진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병살타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0.214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247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29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3887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184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670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68791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7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88511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6386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0.340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234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12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36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27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20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934473"/>
                  </a:ext>
                </a:extLst>
              </a:tr>
            </a:tbl>
          </a:graphicData>
        </a:graphic>
      </p:graphicFrame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4E92FD5-AF60-4231-DD79-DBBACA37698D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902388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4F26D1-1F04-00A9-2FAC-5742F9D11B07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DCAE68-4F3E-D4B9-B033-C61280769584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877D7-7FA5-FCC2-72E1-27686B49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6" name="Google Shape;107;p17">
            <a:extLst>
              <a:ext uri="{FF2B5EF4-FFF2-40B4-BE49-F238E27FC236}">
                <a16:creationId xmlns:a16="http://schemas.microsoft.com/office/drawing/2014/main" id="{8010E657-BAEA-0EAA-6607-A37F96135BCE}"/>
              </a:ext>
            </a:extLst>
          </p:cNvPr>
          <p:cNvSpPr txBox="1"/>
          <p:nvPr/>
        </p:nvSpPr>
        <p:spPr>
          <a:xfrm>
            <a:off x="2673579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가중치 반영</a:t>
            </a:r>
            <a:endParaRPr lang="ko-KR" altLang="en-US" sz="8000" dirty="0">
              <a:solidFill>
                <a:srgbClr val="ED1C24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2" name="Google Shape;98;p16">
            <a:extLst>
              <a:ext uri="{FF2B5EF4-FFF2-40B4-BE49-F238E27FC236}">
                <a16:creationId xmlns:a16="http://schemas.microsoft.com/office/drawing/2014/main" id="{BC577CCD-997A-CA30-4B6B-AFF79CB0213F}"/>
              </a:ext>
            </a:extLst>
          </p:cNvPr>
          <p:cNvSpPr txBox="1"/>
          <p:nvPr/>
        </p:nvSpPr>
        <p:spPr>
          <a:xfrm>
            <a:off x="10741953" y="1427778"/>
            <a:ext cx="6808988" cy="91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추정득점과의 상관계수</a:t>
            </a:r>
            <a:endParaRPr lang="en-US" sz="3600" b="1" dirty="0">
              <a:solidFill>
                <a:srgbClr val="00256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4EBBB10-EB9C-C448-7256-8D5BB4E1D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0008"/>
              </p:ext>
            </p:extLst>
          </p:nvPr>
        </p:nvGraphicFramePr>
        <p:xfrm>
          <a:off x="1372611" y="2080739"/>
          <a:ext cx="16200000" cy="13680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5564045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출루율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득점권타율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도루허용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수비 승리 기여도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400" b="0" i="0" u="none" strike="noStrike" cap="none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  <a:cs typeface="+mn-cs"/>
                          <a:sym typeface="Arial"/>
                        </a:rPr>
                        <a:t>0.10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005420"/>
                  </a:ext>
                </a:extLst>
              </a:tr>
            </a:tbl>
          </a:graphicData>
        </a:graphic>
      </p:graphicFrame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7020436E-F07D-6FAC-2B13-81145D743812}"/>
              </a:ext>
            </a:extLst>
          </p:cNvPr>
          <p:cNvSpPr txBox="1"/>
          <p:nvPr/>
        </p:nvSpPr>
        <p:spPr>
          <a:xfrm>
            <a:off x="322532" y="6990912"/>
            <a:ext cx="17827244" cy="283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중심타선 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 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0.46 + 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득점권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타율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0.33 + 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0.56</a:t>
            </a:r>
          </a:p>
          <a:p>
            <a:r>
              <a:rPr 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2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번타자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 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 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장타율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0.46 + 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0.35 + 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도루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0.33 + 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홈런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0.56</a:t>
            </a:r>
          </a:p>
          <a:p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1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번타자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  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 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0.35 + 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도루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0.33</a:t>
            </a:r>
          </a:p>
          <a:p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하위타선 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:  </a:t>
            </a:r>
            <a:r>
              <a:rPr lang="ko-KR" altLang="en-US" sz="3400" dirty="0" err="1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출루율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0.35 + 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수비 승리 기여도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_</a:t>
            </a:r>
            <a:r>
              <a:rPr lang="ko-KR" altLang="en-US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표준화*</a:t>
            </a:r>
            <a:r>
              <a:rPr lang="en-US" altLang="ko-KR" sz="3400" dirty="0">
                <a:solidFill>
                  <a:schemeClr val="tx1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0.10</a:t>
            </a:r>
            <a:endParaRPr lang="ko-KR" altLang="en-US" sz="3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endParaRPr lang="ko-KR" altLang="en-US" sz="40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tx1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C019D0-2143-E92F-D5EB-4E5B9E172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8841"/>
              </p:ext>
            </p:extLst>
          </p:nvPr>
        </p:nvGraphicFramePr>
        <p:xfrm>
          <a:off x="771789" y="4163555"/>
          <a:ext cx="16744422" cy="27669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50022">
                  <a:extLst>
                    <a:ext uri="{9D8B030D-6E8A-4147-A177-3AD203B41FA5}">
                      <a16:colId xmlns:a16="http://schemas.microsoft.com/office/drawing/2014/main" val="3914843058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123539855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2468061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1385241985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2731248392"/>
                    </a:ext>
                  </a:extLst>
                </a:gridCol>
                <a:gridCol w="1171074">
                  <a:extLst>
                    <a:ext uri="{9D8B030D-6E8A-4147-A177-3AD203B41FA5}">
                      <a16:colId xmlns:a16="http://schemas.microsoft.com/office/drawing/2014/main" val="6992785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62075607"/>
                    </a:ext>
                  </a:extLst>
                </a:gridCol>
                <a:gridCol w="2052000">
                  <a:extLst>
                    <a:ext uri="{9D8B030D-6E8A-4147-A177-3AD203B41FA5}">
                      <a16:colId xmlns:a16="http://schemas.microsoft.com/office/drawing/2014/main" val="3826963213"/>
                    </a:ext>
                  </a:extLst>
                </a:gridCol>
                <a:gridCol w="2052000">
                  <a:extLst>
                    <a:ext uri="{9D8B030D-6E8A-4147-A177-3AD203B41FA5}">
                      <a16:colId xmlns:a16="http://schemas.microsoft.com/office/drawing/2014/main" val="146740528"/>
                    </a:ext>
                  </a:extLst>
                </a:gridCol>
                <a:gridCol w="2052000">
                  <a:extLst>
                    <a:ext uri="{9D8B030D-6E8A-4147-A177-3AD203B41FA5}">
                      <a16:colId xmlns:a16="http://schemas.microsoft.com/office/drawing/2014/main" val="1132665890"/>
                    </a:ext>
                  </a:extLst>
                </a:gridCol>
                <a:gridCol w="2052000">
                  <a:extLst>
                    <a:ext uri="{9D8B030D-6E8A-4147-A177-3AD203B41FA5}">
                      <a16:colId xmlns:a16="http://schemas.microsoft.com/office/drawing/2014/main" val="414235748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선수명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팀명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득점권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 타율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장타율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_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표준화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득점권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 타율</a:t>
                      </a:r>
                      <a:endParaRPr lang="en-US" altLang="ko-KR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_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표준화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홈런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_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표준화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중심타선 </a:t>
                      </a:r>
                      <a:endParaRPr lang="en-US" altLang="ko-KR" sz="2400" b="0" dirty="0">
                        <a:solidFill>
                          <a:schemeClr val="bg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합산 지표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5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936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김혜성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0.523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0.383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1.592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0.890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2.235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2.278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797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도슨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0.544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0.291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1.790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0.090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1.932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1.935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1816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송성문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키움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0.508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0.333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1.450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0.455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1.932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1.899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BO 다이아고딕 Medium" pitchFamily="2" charset="-127"/>
                        <a:ea typeface="KBO 다이아고딕 Medium" pitchFamily="2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5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5230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D34DDFA-89AF-B533-4703-9DEA609EE16F}"/>
              </a:ext>
            </a:extLst>
          </p:cNvPr>
          <p:cNvSpPr/>
          <p:nvPr/>
        </p:nvSpPr>
        <p:spPr>
          <a:xfrm>
            <a:off x="9283907" y="4156417"/>
            <a:ext cx="6130356" cy="2765146"/>
          </a:xfrm>
          <a:prstGeom prst="rect">
            <a:avLst/>
          </a:prstGeom>
          <a:noFill/>
          <a:ln w="127000">
            <a:solidFill>
              <a:srgbClr val="ED1C2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98;p16">
            <a:extLst>
              <a:ext uri="{FF2B5EF4-FFF2-40B4-BE49-F238E27FC236}">
                <a16:creationId xmlns:a16="http://schemas.microsoft.com/office/drawing/2014/main" id="{3DD493D3-1D5D-B9AE-BCA6-5D5D7364FEF6}"/>
              </a:ext>
            </a:extLst>
          </p:cNvPr>
          <p:cNvSpPr txBox="1"/>
          <p:nvPr/>
        </p:nvSpPr>
        <p:spPr>
          <a:xfrm>
            <a:off x="13457845" y="3418788"/>
            <a:ext cx="2163278" cy="91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FF0000"/>
                </a:solidFill>
                <a:latin typeface="KBO 다이아고딕 Medium" pitchFamily="2" charset="-127"/>
                <a:ea typeface="KBO 다이아고딕 Medium" pitchFamily="2" charset="-127"/>
                <a:cs typeface="Jockey One"/>
                <a:sym typeface="Jockey One"/>
              </a:rPr>
              <a:t>스케일링</a:t>
            </a:r>
            <a:endParaRPr lang="en-US" sz="3600" b="1" dirty="0">
              <a:solidFill>
                <a:srgbClr val="FF0000"/>
              </a:solidFill>
              <a:latin typeface="KBO 다이아고딕 Medium" pitchFamily="2" charset="-127"/>
              <a:ea typeface="KBO 다이아고딕 Medium" pitchFamily="2" charset="-127"/>
              <a:cs typeface="Jockey One"/>
              <a:sym typeface="Jockey One"/>
            </a:endParaRPr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F3CDACA4-506C-6440-9885-3C91DCB7261F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55169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00F610-0F71-7F88-78CD-1BAD32329C52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E88C56-B0CF-B666-08B6-023227467988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03A7F5-E8F6-088D-669D-C4B6EA15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061DDC8-9E31-B0B3-9D96-AF7D27A312D4}"/>
              </a:ext>
            </a:extLst>
          </p:cNvPr>
          <p:cNvSpPr/>
          <p:nvPr/>
        </p:nvSpPr>
        <p:spPr>
          <a:xfrm>
            <a:off x="3348917" y="3473564"/>
            <a:ext cx="2943798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839E5D-88A7-040A-E05B-C5FB279F32AB}"/>
              </a:ext>
            </a:extLst>
          </p:cNvPr>
          <p:cNvGrpSpPr/>
          <p:nvPr/>
        </p:nvGrpSpPr>
        <p:grpSpPr>
          <a:xfrm>
            <a:off x="3392317" y="2071082"/>
            <a:ext cx="13904684" cy="1312496"/>
            <a:chOff x="1112725" y="2593509"/>
            <a:chExt cx="15694816" cy="1731748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F950D97D-3267-4B0B-1499-CF29B8D90291}"/>
                </a:ext>
              </a:extLst>
            </p:cNvPr>
            <p:cNvSpPr/>
            <p:nvPr/>
          </p:nvSpPr>
          <p:spPr>
            <a:xfrm>
              <a:off x="13800279" y="2593509"/>
              <a:ext cx="3007262" cy="1731748"/>
            </a:xfrm>
            <a:prstGeom prst="rightArrow">
              <a:avLst/>
            </a:prstGeom>
            <a:solidFill>
              <a:srgbClr val="00256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6</a:t>
              </a:r>
              <a:r>
                <a:rPr lang="ko-KR" altLang="en-US" sz="2400" dirty="0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월 마지막 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898FFA-A992-0CD9-5628-BD56871971DC}"/>
                </a:ext>
              </a:extLst>
            </p:cNvPr>
            <p:cNvSpPr/>
            <p:nvPr/>
          </p:nvSpPr>
          <p:spPr>
            <a:xfrm>
              <a:off x="10618350" y="3020163"/>
              <a:ext cx="3181929" cy="87963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6</a:t>
              </a:r>
              <a:r>
                <a:rPr lang="ko-KR" altLang="en-US" sz="2400" dirty="0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월 </a:t>
              </a:r>
              <a:r>
                <a:rPr lang="ko-KR" altLang="en-US" sz="2400" dirty="0" err="1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넷째주</a:t>
              </a:r>
              <a:endParaRPr lang="ko-KR" altLang="en-US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DED9F8-5033-CC60-4D55-0B4B516BAD16}"/>
                </a:ext>
              </a:extLst>
            </p:cNvPr>
            <p:cNvSpPr/>
            <p:nvPr/>
          </p:nvSpPr>
          <p:spPr>
            <a:xfrm>
              <a:off x="7467193" y="3019567"/>
              <a:ext cx="3181929" cy="87963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6</a:t>
              </a:r>
              <a:r>
                <a:rPr lang="ko-KR" altLang="en-US" sz="2400" dirty="0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월 </a:t>
              </a:r>
              <a:r>
                <a:rPr lang="ko-KR" altLang="en-US" sz="2400" dirty="0" err="1">
                  <a:solidFill>
                    <a:schemeClr val="bg1"/>
                  </a:solidFill>
                  <a:latin typeface="KBO 다이아고딕 Medium" pitchFamily="2" charset="-127"/>
                  <a:ea typeface="KBO 다이아고딕 Medium" pitchFamily="2" charset="-127"/>
                </a:rPr>
                <a:t>셋째주</a:t>
              </a:r>
              <a:endParaRPr lang="ko-KR" altLang="en-US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A1F150-1229-C9CB-7990-A1F93B0BC1CE}"/>
                </a:ext>
              </a:extLst>
            </p:cNvPr>
            <p:cNvSpPr/>
            <p:nvPr/>
          </p:nvSpPr>
          <p:spPr>
            <a:xfrm>
              <a:off x="4294654" y="3019567"/>
              <a:ext cx="3181929" cy="87963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KBO 다이아고딕 Medium" pitchFamily="2" charset="-127"/>
                  <a:ea typeface="KBO 다이아고딕 Medium" pitchFamily="2" charset="-127"/>
                </a:rPr>
                <a:t>6</a:t>
              </a:r>
              <a:r>
                <a:rPr lang="ko-KR" altLang="en-US" sz="2400" dirty="0">
                  <a:latin typeface="KBO 다이아고딕 Medium" pitchFamily="2" charset="-127"/>
                  <a:ea typeface="KBO 다이아고딕 Medium" pitchFamily="2" charset="-127"/>
                </a:rPr>
                <a:t>월 </a:t>
              </a:r>
              <a:r>
                <a:rPr lang="ko-KR" altLang="en-US" sz="2400" dirty="0" err="1">
                  <a:latin typeface="KBO 다이아고딕 Medium" pitchFamily="2" charset="-127"/>
                  <a:ea typeface="KBO 다이아고딕 Medium" pitchFamily="2" charset="-127"/>
                </a:rPr>
                <a:t>둘째주</a:t>
              </a:r>
              <a:endParaRPr lang="ko-KR" altLang="en-US" sz="2400" dirty="0"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7970EE-DA7A-72E1-AC48-85E9B9DB932C}"/>
                </a:ext>
              </a:extLst>
            </p:cNvPr>
            <p:cNvSpPr/>
            <p:nvPr/>
          </p:nvSpPr>
          <p:spPr>
            <a:xfrm>
              <a:off x="1112725" y="3019566"/>
              <a:ext cx="3181929" cy="879632"/>
            </a:xfrm>
            <a:prstGeom prst="rect">
              <a:avLst/>
            </a:prstGeom>
            <a:solidFill>
              <a:srgbClr val="00256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KBO 다이아고딕 Medium" pitchFamily="2" charset="-127"/>
                  <a:ea typeface="KBO 다이아고딕 Medium" pitchFamily="2" charset="-127"/>
                </a:rPr>
                <a:t>6</a:t>
              </a:r>
              <a:r>
                <a:rPr lang="ko-KR" altLang="en-US" sz="2400" dirty="0">
                  <a:latin typeface="KBO 다이아고딕 Medium" pitchFamily="2" charset="-127"/>
                  <a:ea typeface="KBO 다이아고딕 Medium" pitchFamily="2" charset="-127"/>
                </a:rPr>
                <a:t>월 </a:t>
              </a:r>
              <a:r>
                <a:rPr lang="ko-KR" altLang="en-US" sz="2400" dirty="0" err="1">
                  <a:latin typeface="KBO 다이아고딕 Medium" pitchFamily="2" charset="-127"/>
                  <a:ea typeface="KBO 다이아고딕 Medium" pitchFamily="2" charset="-127"/>
                </a:rPr>
                <a:t>첫째주</a:t>
              </a:r>
              <a:endParaRPr lang="ko-KR" altLang="en-US" sz="2400" dirty="0"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2620C4-F637-2179-A18B-FA83C63122C8}"/>
              </a:ext>
            </a:extLst>
          </p:cNvPr>
          <p:cNvSpPr/>
          <p:nvPr/>
        </p:nvSpPr>
        <p:spPr>
          <a:xfrm>
            <a:off x="448519" y="3422709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F2DED48-EC57-597D-4771-090188E46F4C}"/>
              </a:ext>
            </a:extLst>
          </p:cNvPr>
          <p:cNvSpPr/>
          <p:nvPr/>
        </p:nvSpPr>
        <p:spPr>
          <a:xfrm>
            <a:off x="448519" y="4065732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검증작업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91D9AB-833A-5B08-DB3A-F6308F812EA6}"/>
              </a:ext>
            </a:extLst>
          </p:cNvPr>
          <p:cNvSpPr/>
          <p:nvPr/>
        </p:nvSpPr>
        <p:spPr>
          <a:xfrm>
            <a:off x="448519" y="4708755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피처엔지니어링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9E76B3-7A33-F68F-ED5E-CD92DE66AF92}"/>
              </a:ext>
            </a:extLst>
          </p:cNvPr>
          <p:cNvSpPr/>
          <p:nvPr/>
        </p:nvSpPr>
        <p:spPr>
          <a:xfrm>
            <a:off x="448519" y="5351778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모델학습 및 검증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F164B7D-DD77-DBD0-9E61-CC85DAECE4F2}"/>
              </a:ext>
            </a:extLst>
          </p:cNvPr>
          <p:cNvSpPr/>
          <p:nvPr/>
        </p:nvSpPr>
        <p:spPr>
          <a:xfrm>
            <a:off x="448519" y="5994801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모델평가 및 튜닝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3B1BE45-D5D3-D98B-81CE-02345AF23060}"/>
              </a:ext>
            </a:extLst>
          </p:cNvPr>
          <p:cNvSpPr/>
          <p:nvPr/>
        </p:nvSpPr>
        <p:spPr>
          <a:xfrm>
            <a:off x="448519" y="6637824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KBO 다이아고딕 Medium" pitchFamily="2" charset="-127"/>
                <a:ea typeface="KBO 다이아고딕 Medium" pitchFamily="2" charset="-127"/>
              </a:rPr>
              <a:t>멘토링</a:t>
            </a:r>
            <a:endParaRPr lang="ko-KR" altLang="en-US" sz="24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254C6C-0398-EFCA-44CD-5564D55B533B}"/>
              </a:ext>
            </a:extLst>
          </p:cNvPr>
          <p:cNvSpPr/>
          <p:nvPr/>
        </p:nvSpPr>
        <p:spPr>
          <a:xfrm>
            <a:off x="448519" y="7280847"/>
            <a:ext cx="2943798" cy="467395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BO 다이아고딕 Medium" pitchFamily="2" charset="-127"/>
                <a:ea typeface="KBO 다이아고딕 Medium" pitchFamily="2" charset="-127"/>
              </a:rPr>
              <a:t>발표준비 및 자료 제출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50AD86D-8907-807A-8AAF-E1296EB29C81}"/>
              </a:ext>
            </a:extLst>
          </p:cNvPr>
          <p:cNvSpPr/>
          <p:nvPr/>
        </p:nvSpPr>
        <p:spPr>
          <a:xfrm>
            <a:off x="6281598" y="4126333"/>
            <a:ext cx="2943798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C36A4A-92DA-F5A5-E6C4-DBA502D03A55}"/>
              </a:ext>
            </a:extLst>
          </p:cNvPr>
          <p:cNvSpPr/>
          <p:nvPr/>
        </p:nvSpPr>
        <p:spPr>
          <a:xfrm>
            <a:off x="8936826" y="4769356"/>
            <a:ext cx="1885142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68608C7-CC77-6665-CAC4-7C9A49CA421E}"/>
              </a:ext>
            </a:extLst>
          </p:cNvPr>
          <p:cNvSpPr/>
          <p:nvPr/>
        </p:nvSpPr>
        <p:spPr>
          <a:xfrm>
            <a:off x="10037258" y="5412379"/>
            <a:ext cx="1885142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4EB0826-AB47-C6B2-F013-7C1E57C070DC}"/>
              </a:ext>
            </a:extLst>
          </p:cNvPr>
          <p:cNvSpPr/>
          <p:nvPr/>
        </p:nvSpPr>
        <p:spPr>
          <a:xfrm>
            <a:off x="11895137" y="6069848"/>
            <a:ext cx="1781487" cy="406800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8E6B02-6C2A-CBFD-4242-074E54D52161}"/>
              </a:ext>
            </a:extLst>
          </p:cNvPr>
          <p:cNvSpPr/>
          <p:nvPr/>
        </p:nvSpPr>
        <p:spPr>
          <a:xfrm>
            <a:off x="13676625" y="7355893"/>
            <a:ext cx="3305089" cy="406800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보고서 및 발표자료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3FCAE0A4-6420-D63D-A593-DB862ABB4B53}"/>
              </a:ext>
            </a:extLst>
          </p:cNvPr>
          <p:cNvSpPr/>
          <p:nvPr/>
        </p:nvSpPr>
        <p:spPr>
          <a:xfrm>
            <a:off x="7904595" y="7380118"/>
            <a:ext cx="876547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기획서</a:t>
            </a:r>
            <a:endParaRPr lang="ko-KR" altLang="en-US" sz="16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222E2A2-4897-ABA9-B52C-9841420A069F}"/>
              </a:ext>
            </a:extLst>
          </p:cNvPr>
          <p:cNvSpPr/>
          <p:nvPr/>
        </p:nvSpPr>
        <p:spPr>
          <a:xfrm>
            <a:off x="7904595" y="6698425"/>
            <a:ext cx="876547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31A97DD-E989-1427-DF20-21A718CB66EE}"/>
              </a:ext>
            </a:extLst>
          </p:cNvPr>
          <p:cNvSpPr/>
          <p:nvPr/>
        </p:nvSpPr>
        <p:spPr>
          <a:xfrm>
            <a:off x="15746956" y="6698425"/>
            <a:ext cx="876547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12A4813-9800-17E2-1720-B852365F6F9B}"/>
              </a:ext>
            </a:extLst>
          </p:cNvPr>
          <p:cNvSpPr/>
          <p:nvPr/>
        </p:nvSpPr>
        <p:spPr>
          <a:xfrm>
            <a:off x="12993278" y="6698425"/>
            <a:ext cx="876547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084AF4E-35B3-F699-AAC6-861A6958B99B}"/>
              </a:ext>
            </a:extLst>
          </p:cNvPr>
          <p:cNvSpPr/>
          <p:nvPr/>
        </p:nvSpPr>
        <p:spPr>
          <a:xfrm>
            <a:off x="10239600" y="6698425"/>
            <a:ext cx="876547" cy="406794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5285277" y="383276"/>
            <a:ext cx="7717446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프로젝트 일정</a:t>
            </a: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055CD4CA-61FC-4BD8-1789-F5D303FD9268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24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A35784-0E56-EBE0-8885-07C96253B400}"/>
              </a:ext>
            </a:extLst>
          </p:cNvPr>
          <p:cNvSpPr txBox="1"/>
          <p:nvPr/>
        </p:nvSpPr>
        <p:spPr>
          <a:xfrm>
            <a:off x="376495" y="2363562"/>
            <a:ext cx="175350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4600" dirty="0"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데이터 분석을 통해 </a:t>
            </a:r>
            <a:r>
              <a:rPr lang="ko-KR" altLang="en-US" sz="48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최적의 타순을 </a:t>
            </a: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도출하여 팀의 경기 </a:t>
            </a:r>
            <a:r>
              <a:rPr lang="ko-KR" altLang="en-US" sz="48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승률을 높임</a:t>
            </a:r>
            <a:endParaRPr lang="en-US" altLang="ko-KR" sz="4800" b="1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endParaRPr lang="ko-KR" altLang="en-US" sz="4800" b="1" dirty="0">
              <a:solidFill>
                <a:srgbClr val="ED1C24"/>
              </a:solidFill>
              <a:latin typeface="KBO 다이아고딕 Medium" pitchFamily="2" charset="-127"/>
              <a:ea typeface="KBO 다이아고딕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 코칭스태프의 직관에 의존하는 기존 타순 결정 방식의 문제점에 따른 </a:t>
            </a:r>
            <a:endParaRPr lang="en-US" altLang="ko-KR" sz="4800" b="1" dirty="0">
              <a:latin typeface="KBO 다이아고딕 Medium" pitchFamily="2" charset="-127"/>
              <a:ea typeface="KBO 다이아고딕 Medium" pitchFamily="2" charset="-127"/>
            </a:endParaRPr>
          </a:p>
          <a:p>
            <a:r>
              <a:rPr lang="en-US" altLang="ko-KR" sz="4800" b="1" dirty="0">
                <a:latin typeface="KBO 다이아고딕 Medium" pitchFamily="2" charset="-127"/>
                <a:ea typeface="KBO 다이아고딕 Medium" pitchFamily="2" charset="-127"/>
              </a:rPr>
              <a:t>  </a:t>
            </a:r>
            <a:r>
              <a:rPr lang="ko-KR" altLang="en-US" sz="48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데이터 기반 타순 결정</a:t>
            </a: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의 필요성</a:t>
            </a:r>
            <a:endParaRPr lang="en-US" altLang="ko-KR" sz="4800" b="1" dirty="0">
              <a:latin typeface="KBO 다이아고딕 Medium" pitchFamily="2" charset="-127"/>
              <a:ea typeface="KBO 다이아고딕 Medium" pitchFamily="2" charset="-127"/>
            </a:endParaRPr>
          </a:p>
          <a:p>
            <a:endParaRPr lang="ko-KR" altLang="en-US" sz="4800" b="1" dirty="0">
              <a:latin typeface="KBO 다이아고딕 Medium" pitchFamily="2" charset="-127"/>
              <a:ea typeface="KBO 다이아고딕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 야구팬들에게 </a:t>
            </a:r>
            <a:r>
              <a:rPr lang="ko-KR" altLang="en-US" sz="4800" b="1" dirty="0">
                <a:solidFill>
                  <a:srgbClr val="ED1C24"/>
                </a:solidFill>
                <a:latin typeface="KBO 다이아고딕 Medium" pitchFamily="2" charset="-127"/>
                <a:ea typeface="KBO 다이아고딕 Medium" pitchFamily="2" charset="-127"/>
              </a:rPr>
              <a:t>데이터 기반의 야구 분석</a:t>
            </a: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에 대한 관심과 </a:t>
            </a:r>
            <a:endParaRPr lang="en-US" altLang="ko-KR" sz="4800" b="1" dirty="0">
              <a:latin typeface="KBO 다이아고딕 Medium" pitchFamily="2" charset="-127"/>
              <a:ea typeface="KBO 다이아고딕 Medium" pitchFamily="2" charset="-127"/>
            </a:endParaRPr>
          </a:p>
          <a:p>
            <a:r>
              <a:rPr lang="en-US" altLang="ko-KR" sz="4800" b="1" dirty="0">
                <a:latin typeface="KBO 다이아고딕 Medium" pitchFamily="2" charset="-127"/>
                <a:ea typeface="KBO 다이아고딕 Medium" pitchFamily="2" charset="-127"/>
              </a:rPr>
              <a:t>  </a:t>
            </a:r>
            <a:r>
              <a:rPr lang="ko-KR" altLang="en-US" sz="4800" b="1" dirty="0">
                <a:latin typeface="KBO 다이아고딕 Medium" pitchFamily="2" charset="-127"/>
                <a:ea typeface="KBO 다이아고딕 Medium" pitchFamily="2" charset="-127"/>
              </a:rPr>
              <a:t>이해도를 증진 시키고자 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B00783-B95F-8D3F-048C-1FC5F8678776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CB8658-EF28-6756-0BA6-CE04F57F3337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25A7D6-B35B-0307-CE19-36FE594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1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7949274" y="383276"/>
            <a:ext cx="2389452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목적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9EBAFA97-20C6-4BB4-EC27-51C384777FED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8334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15846" y="3194371"/>
            <a:ext cx="3704860" cy="4083554"/>
            <a:chOff x="2699021" y="3204402"/>
            <a:chExt cx="3704860" cy="408355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5AACB0-D359-71DF-C156-97644378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673" y="3204402"/>
              <a:ext cx="2933556" cy="2933556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699021" y="6179960"/>
              <a:ext cx="370486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6600" dirty="0">
                  <a:solidFill>
                    <a:srgbClr val="00256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감독</a:t>
              </a:r>
              <a:r>
                <a:rPr lang="en-US" altLang="ko-KR" sz="6600" dirty="0">
                  <a:solidFill>
                    <a:srgbClr val="00256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/</a:t>
              </a:r>
              <a:r>
                <a:rPr lang="ko-KR" altLang="en-US" sz="6600" dirty="0">
                  <a:solidFill>
                    <a:srgbClr val="00256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코치</a:t>
              </a:r>
              <a:endParaRPr lang="ko-KR" altLang="en-US" sz="66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674855" y="2942900"/>
            <a:ext cx="3173944" cy="4335025"/>
            <a:chOff x="12417297" y="2952931"/>
            <a:chExt cx="3173944" cy="43350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E10982-9464-E114-695C-1CBD2931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7297" y="2952931"/>
              <a:ext cx="3173944" cy="317394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2719302" y="6179960"/>
              <a:ext cx="256993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6600" dirty="0">
                  <a:solidFill>
                    <a:srgbClr val="00256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야구팬</a:t>
              </a:r>
              <a:endParaRPr lang="ko-KR" altLang="en-US" sz="66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473701" y="2942900"/>
            <a:ext cx="3362507" cy="4335025"/>
            <a:chOff x="8058717" y="2952931"/>
            <a:chExt cx="3362507" cy="43350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9A4C72-A245-E731-6E75-573A9E3D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717" y="2952931"/>
              <a:ext cx="3362507" cy="336250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852548" y="6179960"/>
              <a:ext cx="177484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6600" dirty="0">
                  <a:solidFill>
                    <a:srgbClr val="002561"/>
                  </a:solidFill>
                  <a:latin typeface="KBO 다이아고딕 Bold" pitchFamily="2" charset="-127"/>
                  <a:ea typeface="KBO 다이아고딕 Bold" pitchFamily="2" charset="-127"/>
                  <a:cs typeface="Jockey One"/>
                  <a:sym typeface="Jockey One"/>
                </a:rPr>
                <a:t>선수</a:t>
              </a:r>
              <a:endParaRPr lang="ko-KR" altLang="en-US" sz="66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00F610-0F71-7F88-78CD-1BAD32329C52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E88C56-B0CF-B666-08B6-023227467988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03A7F5-E8F6-088D-669D-C4B6EA15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8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7949274" y="383276"/>
            <a:ext cx="2389452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 err="1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타겟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081B3DA0-6BA9-862D-B1BD-D14352B53C04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2158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2670228" y="383276"/>
            <a:ext cx="12947544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분석개요 및 활용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A07C9-D8B1-5D17-368E-5D8C89017A15}"/>
              </a:ext>
            </a:extLst>
          </p:cNvPr>
          <p:cNvSpPr txBox="1"/>
          <p:nvPr/>
        </p:nvSpPr>
        <p:spPr>
          <a:xfrm>
            <a:off x="2116840" y="2654874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주제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B4DEC-B73D-E165-119F-7519A5507985}"/>
              </a:ext>
            </a:extLst>
          </p:cNvPr>
          <p:cNvSpPr txBox="1"/>
          <p:nvPr/>
        </p:nvSpPr>
        <p:spPr>
          <a:xfrm>
            <a:off x="5963553" y="2654874"/>
            <a:ext cx="2300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관련 연구 조사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815-B084-4DC1-1405-F9A02ECFB8ED}"/>
              </a:ext>
            </a:extLst>
          </p:cNvPr>
          <p:cNvSpPr txBox="1"/>
          <p:nvPr/>
        </p:nvSpPr>
        <p:spPr>
          <a:xfrm>
            <a:off x="14430435" y="2654874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데이터 </a:t>
            </a:r>
            <a:r>
              <a:rPr lang="ko-KR" altLang="en-US" sz="2800" dirty="0" err="1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전처리</a:t>
            </a:r>
            <a:endParaRPr lang="ko-KR" altLang="en-US" sz="2800" dirty="0">
              <a:solidFill>
                <a:srgbClr val="00256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DE0B8D-0991-1AE5-965A-8BADABA5AE3F}"/>
              </a:ext>
            </a:extLst>
          </p:cNvPr>
          <p:cNvSpPr/>
          <p:nvPr/>
        </p:nvSpPr>
        <p:spPr>
          <a:xfrm flipV="1">
            <a:off x="2306605" y="3390200"/>
            <a:ext cx="13944048" cy="45719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56E7F9F-0B02-7C83-047F-295153A187BD}"/>
              </a:ext>
            </a:extLst>
          </p:cNvPr>
          <p:cNvSpPr/>
          <p:nvPr/>
        </p:nvSpPr>
        <p:spPr>
          <a:xfrm>
            <a:off x="2756490" y="3263087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6256211-9F14-5A56-6E79-1C36837B1FC6}"/>
              </a:ext>
            </a:extLst>
          </p:cNvPr>
          <p:cNvSpPr/>
          <p:nvPr/>
        </p:nvSpPr>
        <p:spPr>
          <a:xfrm>
            <a:off x="11182488" y="3258975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7DBE31-801D-BC5E-792B-113B39B33DC7}"/>
              </a:ext>
            </a:extLst>
          </p:cNvPr>
          <p:cNvSpPr/>
          <p:nvPr/>
        </p:nvSpPr>
        <p:spPr>
          <a:xfrm>
            <a:off x="6969489" y="3267198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47CBA5E-0F35-FF8C-BDC7-C44B57506178}"/>
              </a:ext>
            </a:extLst>
          </p:cNvPr>
          <p:cNvSpPr/>
          <p:nvPr/>
        </p:nvSpPr>
        <p:spPr>
          <a:xfrm>
            <a:off x="15395494" y="3254863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F45FF8-41AE-6E98-3F33-E1A77FFC9FDF}"/>
              </a:ext>
            </a:extLst>
          </p:cNvPr>
          <p:cNvSpPr txBox="1"/>
          <p:nvPr/>
        </p:nvSpPr>
        <p:spPr>
          <a:xfrm>
            <a:off x="10380133" y="2654874"/>
            <a:ext cx="189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6D8733-980D-3D17-99A6-2314A9FA718C}"/>
              </a:ext>
            </a:extLst>
          </p:cNvPr>
          <p:cNvSpPr txBox="1"/>
          <p:nvPr/>
        </p:nvSpPr>
        <p:spPr>
          <a:xfrm>
            <a:off x="1791431" y="5927753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데이터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5F03A-2F7B-4570-9669-8E7907F4D3B1}"/>
              </a:ext>
            </a:extLst>
          </p:cNvPr>
          <p:cNvSpPr txBox="1"/>
          <p:nvPr/>
        </p:nvSpPr>
        <p:spPr>
          <a:xfrm>
            <a:off x="6533422" y="5927753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모델링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F1AEFF-E64F-7A69-60FC-C740FC758B81}"/>
              </a:ext>
            </a:extLst>
          </p:cNvPr>
          <p:cNvSpPr txBox="1"/>
          <p:nvPr/>
        </p:nvSpPr>
        <p:spPr>
          <a:xfrm>
            <a:off x="14077774" y="5927753"/>
            <a:ext cx="292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기존 라인업과 비교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C5267E-9650-54EB-4EA9-5A39C3C420CA}"/>
              </a:ext>
            </a:extLst>
          </p:cNvPr>
          <p:cNvSpPr/>
          <p:nvPr/>
        </p:nvSpPr>
        <p:spPr>
          <a:xfrm flipV="1">
            <a:off x="2306605" y="5540134"/>
            <a:ext cx="13944048" cy="45719"/>
          </a:xfrm>
          <a:prstGeom prst="rect">
            <a:avLst/>
          </a:prstGeom>
          <a:solidFill>
            <a:srgbClr val="002561"/>
          </a:solidFill>
          <a:ln>
            <a:solidFill>
              <a:srgbClr val="002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D1C24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C5D838D-7A36-42A8-C67F-0719011AD2B3}"/>
              </a:ext>
            </a:extLst>
          </p:cNvPr>
          <p:cNvSpPr/>
          <p:nvPr/>
        </p:nvSpPr>
        <p:spPr>
          <a:xfrm>
            <a:off x="2754102" y="5413021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888E14-4DCA-E1EC-41E4-D249405C3D0E}"/>
              </a:ext>
            </a:extLst>
          </p:cNvPr>
          <p:cNvSpPr/>
          <p:nvPr/>
        </p:nvSpPr>
        <p:spPr>
          <a:xfrm>
            <a:off x="11182488" y="5408909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E022BD-966F-DF3B-4689-CE9E7E94A6EE}"/>
              </a:ext>
            </a:extLst>
          </p:cNvPr>
          <p:cNvSpPr/>
          <p:nvPr/>
        </p:nvSpPr>
        <p:spPr>
          <a:xfrm>
            <a:off x="6969490" y="5417132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F7C4F2C-438F-0D62-CE08-A6F42BE9F44E}"/>
              </a:ext>
            </a:extLst>
          </p:cNvPr>
          <p:cNvSpPr/>
          <p:nvPr/>
        </p:nvSpPr>
        <p:spPr>
          <a:xfrm>
            <a:off x="15395494" y="5404797"/>
            <a:ext cx="288758" cy="288758"/>
          </a:xfrm>
          <a:prstGeom prst="ellipse">
            <a:avLst/>
          </a:prstGeom>
          <a:solidFill>
            <a:srgbClr val="00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2D8D5-D7DF-48F4-4311-C6F95C68AB69}"/>
              </a:ext>
            </a:extLst>
          </p:cNvPr>
          <p:cNvSpPr txBox="1"/>
          <p:nvPr/>
        </p:nvSpPr>
        <p:spPr>
          <a:xfrm>
            <a:off x="10013847" y="5927753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561"/>
                </a:solidFill>
                <a:latin typeface="KBO 다이아고딕 Medium" pitchFamily="2" charset="-127"/>
                <a:ea typeface="KBO 다이아고딕 Medium" pitchFamily="2" charset="-127"/>
              </a:rPr>
              <a:t>최적 라인업 도출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BD781F-567C-5DBA-5303-50BF9F7D14A5}"/>
              </a:ext>
            </a:extLst>
          </p:cNvPr>
          <p:cNvGrpSpPr/>
          <p:nvPr/>
        </p:nvGrpSpPr>
        <p:grpSpPr>
          <a:xfrm>
            <a:off x="0" y="9254358"/>
            <a:ext cx="18288000" cy="1066800"/>
            <a:chOff x="0" y="9240589"/>
            <a:chExt cx="18288000" cy="10668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D0C9EE5-10DB-0DC2-1BF6-2BCDC2672A55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7C8DBA-5CD9-87A9-B0C0-850EAD96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FE76DF-E64B-CDB7-4B28-990FF2E44A3C}"/>
              </a:ext>
            </a:extLst>
          </p:cNvPr>
          <p:cNvSpPr txBox="1"/>
          <p:nvPr/>
        </p:nvSpPr>
        <p:spPr>
          <a:xfrm>
            <a:off x="2042808" y="6671275"/>
            <a:ext cx="171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Matplotlib</a:t>
            </a:r>
          </a:p>
          <a:p>
            <a:pPr algn="ctr"/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Seaborn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633B4-6E4A-1E20-819F-E22AC4BA2291}"/>
              </a:ext>
            </a:extLst>
          </p:cNvPr>
          <p:cNvSpPr txBox="1"/>
          <p:nvPr/>
        </p:nvSpPr>
        <p:spPr>
          <a:xfrm>
            <a:off x="10571219" y="3764479"/>
            <a:ext cx="1511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Selenium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D6186-74D3-B778-C4C4-0590F10A884C}"/>
              </a:ext>
            </a:extLst>
          </p:cNvPr>
          <p:cNvSpPr txBox="1"/>
          <p:nvPr/>
        </p:nvSpPr>
        <p:spPr>
          <a:xfrm>
            <a:off x="14903968" y="3780551"/>
            <a:ext cx="12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latin typeface="KBO 다이아고딕 Medium" pitchFamily="2" charset="-127"/>
                <a:ea typeface="KBO 다이아고딕 Medium" pitchFamily="2" charset="-127"/>
              </a:rPr>
              <a:t>numpy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en-US" altLang="ko-KR" sz="2000" dirty="0">
                <a:latin typeface="KBO 다이아고딕 Medium" pitchFamily="2" charset="-127"/>
                <a:ea typeface="KBO 다이아고딕 Medium" pitchFamily="2" charset="-127"/>
              </a:rPr>
              <a:t>pandas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A9B745-73C7-B92C-CC66-985FF0ED0B1B}"/>
              </a:ext>
            </a:extLst>
          </p:cNvPr>
          <p:cNvSpPr txBox="1"/>
          <p:nvPr/>
        </p:nvSpPr>
        <p:spPr>
          <a:xfrm>
            <a:off x="6258195" y="6671440"/>
            <a:ext cx="1711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latin typeface="KBO 다이아고딕 Medium" pitchFamily="2" charset="-127"/>
                <a:ea typeface="KBO 다이아고딕 Medium" pitchFamily="2" charset="-127"/>
              </a:rPr>
              <a:t>Sklearn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en-US" altLang="ko-KR" sz="2000" dirty="0" err="1">
                <a:latin typeface="KBO 다이아고딕 Medium" pitchFamily="2" charset="-127"/>
                <a:ea typeface="KBO 다이아고딕 Medium" pitchFamily="2" charset="-127"/>
              </a:rPr>
              <a:t>Pycaret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  <a:p>
            <a:pPr algn="ctr"/>
            <a:r>
              <a:rPr lang="en-US" altLang="ko-KR" sz="2000" dirty="0" err="1">
                <a:latin typeface="KBO 다이아고딕 Medium" pitchFamily="2" charset="-127"/>
                <a:ea typeface="KBO 다이아고딕 Medium" pitchFamily="2" charset="-127"/>
              </a:rPr>
              <a:t>Optuna</a:t>
            </a:r>
            <a:endParaRPr lang="en-US" altLang="ko-KR" sz="20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F0D110C6-3039-771B-BDE4-79223E72F6AF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53143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29" y="431257"/>
            <a:ext cx="6242671" cy="5472092"/>
          </a:xfrm>
          <a:prstGeom prst="rect">
            <a:avLst/>
          </a:prstGeom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55374"/>
            <a:ext cx="18288000" cy="131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4C8D9F-F76A-B55B-ECC1-04FB05B7B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32457"/>
              </p:ext>
            </p:extLst>
          </p:nvPr>
        </p:nvGraphicFramePr>
        <p:xfrm>
          <a:off x="322532" y="1126580"/>
          <a:ext cx="2764468" cy="7848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497">
                  <a:extLst>
                    <a:ext uri="{9D8B030D-6E8A-4147-A177-3AD203B41FA5}">
                      <a16:colId xmlns:a16="http://schemas.microsoft.com/office/drawing/2014/main" val="2006311310"/>
                    </a:ext>
                  </a:extLst>
                </a:gridCol>
                <a:gridCol w="1695971">
                  <a:extLst>
                    <a:ext uri="{9D8B030D-6E8A-4147-A177-3AD203B41FA5}">
                      <a16:colId xmlns:a16="http://schemas.microsoft.com/office/drawing/2014/main" val="2873093123"/>
                    </a:ext>
                  </a:extLst>
                </a:gridCol>
              </a:tblGrid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타순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32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분류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32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48126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상위타선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83743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86398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중심타선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8155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4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93260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5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754E">
                        <a:alpha val="86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10892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6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하위타선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8D8F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0084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7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4237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8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67020"/>
                  </a:ext>
                </a:extLst>
              </a:tr>
              <a:tr h="78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9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KBO 다이아고딕 Medium" pitchFamily="2" charset="-127"/>
                          <a:ea typeface="KBO 다이아고딕 Medium" pitchFamily="2" charset="-127"/>
                        </a:rPr>
                        <a:t>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8A8D8F">
                        <a:alpha val="6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5015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6672A82-ABE4-5FF9-105E-EEEE5B673E08}"/>
              </a:ext>
            </a:extLst>
          </p:cNvPr>
          <p:cNvGrpSpPr/>
          <p:nvPr/>
        </p:nvGrpSpPr>
        <p:grpSpPr>
          <a:xfrm>
            <a:off x="0" y="9240589"/>
            <a:ext cx="18288000" cy="1066800"/>
            <a:chOff x="0" y="9240589"/>
            <a:chExt cx="18288000" cy="1066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4F150D-0099-D9E2-8510-BF071C7D385C}"/>
                </a:ext>
              </a:extLst>
            </p:cNvPr>
            <p:cNvSpPr/>
            <p:nvPr/>
          </p:nvSpPr>
          <p:spPr>
            <a:xfrm>
              <a:off x="0" y="9240589"/>
              <a:ext cx="18288000" cy="1066800"/>
            </a:xfrm>
            <a:prstGeom prst="rect">
              <a:avLst/>
            </a:prstGeom>
            <a:solidFill>
              <a:srgbClr val="00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78BDB5-289C-3AE5-6827-F78634EB6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32" y="9658022"/>
              <a:ext cx="5523148" cy="231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920E56-4DAD-4F51-CF03-BD3E80EC61F2}"/>
              </a:ext>
            </a:extLst>
          </p:cNvPr>
          <p:cNvSpPr txBox="1"/>
          <p:nvPr/>
        </p:nvSpPr>
        <p:spPr>
          <a:xfrm>
            <a:off x="3393713" y="2154243"/>
            <a:ext cx="10025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KBO 다이아고딕 Medium" pitchFamily="2" charset="-127"/>
                <a:ea typeface="KBO 다이아고딕 Medium" pitchFamily="2" charset="-127"/>
              </a:rPr>
              <a:t>타자가 </a:t>
            </a:r>
            <a:r>
              <a:rPr lang="en-US" altLang="ko-KR" sz="3600" dirty="0">
                <a:latin typeface="KBO 다이아고딕 Medium" pitchFamily="2" charset="-127"/>
                <a:ea typeface="KBO 다이아고딕 Medium" pitchFamily="2" charset="-127"/>
              </a:rPr>
              <a:t>1</a:t>
            </a:r>
            <a:r>
              <a:rPr lang="ko-KR" altLang="en-US" sz="3600" dirty="0">
                <a:latin typeface="KBO 다이아고딕 Medium" pitchFamily="2" charset="-127"/>
                <a:ea typeface="KBO 다이아고딕 Medium" pitchFamily="2" charset="-127"/>
              </a:rPr>
              <a:t>루</a:t>
            </a:r>
            <a:r>
              <a:rPr lang="en-US" altLang="ko-KR" sz="3600" dirty="0">
                <a:latin typeface="KBO 다이아고딕 Medium" pitchFamily="2" charset="-127"/>
                <a:ea typeface="KBO 다이아고딕 Medium" pitchFamily="2" charset="-127"/>
              </a:rPr>
              <a:t>, 2</a:t>
            </a:r>
            <a:r>
              <a:rPr lang="ko-KR" altLang="en-US" sz="3600" dirty="0">
                <a:latin typeface="KBO 다이아고딕 Medium" pitchFamily="2" charset="-127"/>
                <a:ea typeface="KBO 다이아고딕 Medium" pitchFamily="2" charset="-127"/>
              </a:rPr>
              <a:t>루</a:t>
            </a:r>
            <a:r>
              <a:rPr lang="en-US" altLang="ko-KR" sz="3600" dirty="0">
                <a:latin typeface="KBO 다이아고딕 Medium" pitchFamily="2" charset="-127"/>
                <a:ea typeface="KBO 다이아고딕 Medium" pitchFamily="2" charset="-127"/>
              </a:rPr>
              <a:t>, 3</a:t>
            </a:r>
            <a:r>
              <a:rPr lang="ko-KR" altLang="en-US" sz="3600" dirty="0">
                <a:latin typeface="KBO 다이아고딕 Medium" pitchFamily="2" charset="-127"/>
                <a:ea typeface="KBO 다이아고딕 Medium" pitchFamily="2" charset="-127"/>
              </a:rPr>
              <a:t>루를 지나 홈까지 돌아오면 득점</a:t>
            </a:r>
            <a:r>
              <a:rPr lang="en-US" altLang="ko-KR" sz="3600" dirty="0">
                <a:latin typeface="KBO 다이아고딕 Medium" pitchFamily="2" charset="-127"/>
                <a:ea typeface="KBO 다이아고딕 Medium" pitchFamily="2" charset="-127"/>
              </a:rPr>
              <a:t>! </a:t>
            </a:r>
            <a:endParaRPr lang="ko-KR" altLang="en-US" sz="36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B01392-1739-5A7F-78F6-692945A42FE7}"/>
              </a:ext>
            </a:extLst>
          </p:cNvPr>
          <p:cNvGrpSpPr/>
          <p:nvPr/>
        </p:nvGrpSpPr>
        <p:grpSpPr>
          <a:xfrm>
            <a:off x="3393713" y="2785334"/>
            <a:ext cx="14894287" cy="5140625"/>
            <a:chOff x="3393713" y="2919071"/>
            <a:chExt cx="14894287" cy="5140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773DAD-133C-351C-CE06-28B6028B1B55}"/>
                </a:ext>
              </a:extLst>
            </p:cNvPr>
            <p:cNvSpPr txBox="1"/>
            <p:nvPr/>
          </p:nvSpPr>
          <p:spPr>
            <a:xfrm>
              <a:off x="3393714" y="5109519"/>
              <a:ext cx="771463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dirty="0" err="1">
                  <a:latin typeface="KBO 다이아고딕 Bold" pitchFamily="2" charset="-127"/>
                  <a:ea typeface="KBO 다이아고딕 Bold" pitchFamily="2" charset="-127"/>
                </a:rPr>
                <a:t>출루율</a:t>
              </a:r>
              <a:r>
                <a:rPr lang="ko-KR" altLang="en-US" sz="4400" dirty="0">
                  <a:latin typeface="KBO 다이아고딕 Bold" pitchFamily="2" charset="-127"/>
                  <a:ea typeface="KBO 다이아고딕 Bold" pitchFamily="2" charset="-127"/>
                </a:rPr>
                <a:t>    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타자가 출루한 비율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7FCC8-C129-C0AA-3114-3DBAEA9483AC}"/>
                </a:ext>
              </a:extLst>
            </p:cNvPr>
            <p:cNvSpPr txBox="1"/>
            <p:nvPr/>
          </p:nvSpPr>
          <p:spPr>
            <a:xfrm>
              <a:off x="3393714" y="5854227"/>
              <a:ext cx="1070378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dirty="0" err="1">
                  <a:latin typeface="KBO 다이아고딕 Bold" pitchFamily="2" charset="-127"/>
                  <a:ea typeface="KBO 다이아고딕 Bold" pitchFamily="2" charset="-127"/>
                </a:rPr>
                <a:t>장타율</a:t>
              </a:r>
              <a:r>
                <a:rPr lang="ko-KR" altLang="en-US" sz="3200" dirty="0">
                  <a:latin typeface="KBO 다이아고딕 Bold" pitchFamily="2" charset="-127"/>
                  <a:ea typeface="KBO 다이아고딕 Bold" pitchFamily="2" charset="-127"/>
                </a:rPr>
                <a:t>    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타자의 타격이 얼마나 강력한지를 나타내는 지표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818658-BD8B-CEDD-CF5F-02632225EEE1}"/>
                </a:ext>
              </a:extLst>
            </p:cNvPr>
            <p:cNvSpPr txBox="1"/>
            <p:nvPr/>
          </p:nvSpPr>
          <p:spPr>
            <a:xfrm>
              <a:off x="3393714" y="6570279"/>
              <a:ext cx="1489428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dirty="0">
                  <a:latin typeface="KBO 다이아고딕 Bold" pitchFamily="2" charset="-127"/>
                  <a:ea typeface="KBO 다이아고딕 Bold" pitchFamily="2" charset="-127"/>
                </a:rPr>
                <a:t>도루    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주자가 투수와 포수가 공을 던지는 동안 다음 베이스로 성공적으로 진루하는 것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CCF03-99A1-3995-DFAC-124A1EA581CA}"/>
                </a:ext>
              </a:extLst>
            </p:cNvPr>
            <p:cNvSpPr txBox="1"/>
            <p:nvPr/>
          </p:nvSpPr>
          <p:spPr>
            <a:xfrm>
              <a:off x="3393714" y="7290255"/>
              <a:ext cx="138961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dirty="0" err="1">
                  <a:latin typeface="KBO 다이아고딕 Bold" pitchFamily="2" charset="-127"/>
                  <a:ea typeface="KBO 다이아고딕 Bold" pitchFamily="2" charset="-127"/>
                </a:rPr>
                <a:t>득점권</a:t>
              </a:r>
              <a:r>
                <a:rPr lang="ko-KR" altLang="en-US" sz="4400" dirty="0">
                  <a:latin typeface="KBO 다이아고딕 Bold" pitchFamily="2" charset="-127"/>
                  <a:ea typeface="KBO 다이아고딕 Bold" pitchFamily="2" charset="-127"/>
                </a:rPr>
                <a:t> 타율</a:t>
              </a:r>
              <a:r>
                <a:rPr lang="ko-KR" altLang="en-US" sz="3200" dirty="0">
                  <a:latin typeface="KBO 다이아고딕 Bold" pitchFamily="2" charset="-127"/>
                  <a:ea typeface="KBO 다이아고딕 Bold" pitchFamily="2" charset="-127"/>
                </a:rPr>
                <a:t>    </a:t>
              </a:r>
              <a:r>
                <a:rPr lang="ko-KR" altLang="en-US" sz="3200" dirty="0" err="1">
                  <a:latin typeface="KBO 다이아고딕 Medium" pitchFamily="2" charset="-127"/>
                  <a:ea typeface="KBO 다이아고딕 Medium" pitchFamily="2" charset="-127"/>
                </a:rPr>
                <a:t>득점권</a:t>
              </a:r>
              <a:r>
                <a:rPr lang="en-US" altLang="ko-KR" sz="3200" dirty="0">
                  <a:latin typeface="KBO 다이아고딕 Medium" pitchFamily="2" charset="-127"/>
                  <a:ea typeface="KBO 다이아고딕 Medium" pitchFamily="2" charset="-127"/>
                </a:rPr>
                <a:t>(2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루</a:t>
              </a:r>
              <a:r>
                <a:rPr lang="en-US" altLang="ko-KR" sz="3200" dirty="0">
                  <a:latin typeface="KBO 다이아고딕 Medium" pitchFamily="2" charset="-127"/>
                  <a:ea typeface="KBO 다이아고딕 Medium" pitchFamily="2" charset="-127"/>
                </a:rPr>
                <a:t>, 3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루</a:t>
              </a:r>
              <a:r>
                <a:rPr lang="en-US" altLang="ko-KR" sz="3200" dirty="0">
                  <a:latin typeface="KBO 다이아고딕 Medium" pitchFamily="2" charset="-127"/>
                  <a:ea typeface="KBO 다이아고딕 Medium" pitchFamily="2" charset="-127"/>
                </a:rPr>
                <a:t>)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에 주자가 있을 때 타자의 타율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D13FD-C67E-DAC5-5EE8-F08778648317}"/>
                </a:ext>
              </a:extLst>
            </p:cNvPr>
            <p:cNvSpPr txBox="1"/>
            <p:nvPr/>
          </p:nvSpPr>
          <p:spPr>
            <a:xfrm>
              <a:off x="3393714" y="3627937"/>
              <a:ext cx="771463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>
                  <a:latin typeface="KBO 다이아고딕 Bold" pitchFamily="2" charset="-127"/>
                  <a:ea typeface="KBO 다이아고딕 Bold" pitchFamily="2" charset="-127"/>
                </a:rPr>
                <a:t>투수    </a:t>
              </a:r>
              <a:r>
                <a:rPr lang="ko-KR" altLang="en-US" sz="3200">
                  <a:latin typeface="KBO 다이아고딕 Medium" pitchFamily="2" charset="-127"/>
                  <a:ea typeface="KBO 다이아고딕 Medium" pitchFamily="2" charset="-127"/>
                </a:rPr>
                <a:t>공을 던지는 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선수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079A64-77DC-417B-CE1F-9FFF7A088571}"/>
                </a:ext>
              </a:extLst>
            </p:cNvPr>
            <p:cNvSpPr txBox="1"/>
            <p:nvPr/>
          </p:nvSpPr>
          <p:spPr>
            <a:xfrm>
              <a:off x="3393713" y="2919071"/>
              <a:ext cx="771463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dirty="0">
                  <a:latin typeface="KBO 다이아고딕 Bold" pitchFamily="2" charset="-127"/>
                  <a:ea typeface="KBO 다이아고딕 Bold" pitchFamily="2" charset="-127"/>
                </a:rPr>
                <a:t>타자    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공을 치는 선수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B45528-BA8B-8AD7-8359-AD1923CEC3E5}"/>
                </a:ext>
              </a:extLst>
            </p:cNvPr>
            <p:cNvSpPr txBox="1"/>
            <p:nvPr/>
          </p:nvSpPr>
          <p:spPr>
            <a:xfrm>
              <a:off x="3393714" y="4378278"/>
              <a:ext cx="771463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dirty="0">
                  <a:latin typeface="KBO 다이아고딕 Bold" pitchFamily="2" charset="-127"/>
                  <a:ea typeface="KBO 다이아고딕 Bold" pitchFamily="2" charset="-127"/>
                </a:rPr>
                <a:t>포수    </a:t>
              </a:r>
              <a:r>
                <a:rPr lang="ko-KR" altLang="en-US" sz="3200" dirty="0">
                  <a:latin typeface="KBO 다이아고딕 Medium" pitchFamily="2" charset="-127"/>
                  <a:ea typeface="KBO 다이아고딕 Medium" pitchFamily="2" charset="-127"/>
                </a:rPr>
                <a:t>공을 받는 선수</a:t>
              </a:r>
            </a:p>
          </p:txBody>
        </p:sp>
      </p:grpSp>
      <p:sp>
        <p:nvSpPr>
          <p:cNvPr id="28" name="AutoShape 2" descr="이대호 최강야구">
            <a:extLst>
              <a:ext uri="{FF2B5EF4-FFF2-40B4-BE49-F238E27FC236}">
                <a16:creationId xmlns:a16="http://schemas.microsoft.com/office/drawing/2014/main" id="{5CB29141-3042-B4E3-83B5-A04375BA3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Google Shape;107;p17">
            <a:extLst>
              <a:ext uri="{FF2B5EF4-FFF2-40B4-BE49-F238E27FC236}">
                <a16:creationId xmlns:a16="http://schemas.microsoft.com/office/drawing/2014/main" id="{5BCFCE21-2AA8-744C-58C1-EF0BE9C70054}"/>
              </a:ext>
            </a:extLst>
          </p:cNvPr>
          <p:cNvSpPr txBox="1"/>
          <p:nvPr/>
        </p:nvSpPr>
        <p:spPr>
          <a:xfrm>
            <a:off x="5186217" y="383276"/>
            <a:ext cx="7915566" cy="15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>
                <a:solidFill>
                  <a:srgbClr val="002561"/>
                </a:solidFill>
                <a:latin typeface="KBO 다이아고딕 Bold" pitchFamily="2" charset="-127"/>
                <a:ea typeface="KBO 다이아고딕 Bold" pitchFamily="2" charset="-127"/>
                <a:cs typeface="Jockey One"/>
                <a:sym typeface="Jockey One"/>
              </a:rPr>
              <a:t>야구 용어 정리</a:t>
            </a:r>
            <a:endParaRPr lang="ko-KR" altLang="en-US" sz="8000" dirty="0">
              <a:solidFill>
                <a:srgbClr val="002561"/>
              </a:solidFill>
              <a:latin typeface="KBO 다이아고딕 Bold" pitchFamily="2" charset="-127"/>
              <a:ea typeface="KBO 다이아고딕 Bold" pitchFamily="2" charset="-127"/>
              <a:cs typeface="Jockey One"/>
              <a:sym typeface="Jockey One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F873694-7D05-5F08-DCD4-1EFF6BC81DA0}"/>
              </a:ext>
            </a:extLst>
          </p:cNvPr>
          <p:cNvSpPr/>
          <p:nvPr/>
        </p:nvSpPr>
        <p:spPr>
          <a:xfrm>
            <a:off x="15651094" y="3224681"/>
            <a:ext cx="1008140" cy="917848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E1CAD81-9D4E-0AC1-B2FC-82486A4D8962}"/>
              </a:ext>
            </a:extLst>
          </p:cNvPr>
          <p:cNvSpPr/>
          <p:nvPr/>
        </p:nvSpPr>
        <p:spPr>
          <a:xfrm>
            <a:off x="14654057" y="2361041"/>
            <a:ext cx="1008140" cy="917848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5BA640-C85F-A14F-33D5-1E80CDB8A81C}"/>
              </a:ext>
            </a:extLst>
          </p:cNvPr>
          <p:cNvSpPr/>
          <p:nvPr/>
        </p:nvSpPr>
        <p:spPr>
          <a:xfrm>
            <a:off x="13695545" y="3224681"/>
            <a:ext cx="1008140" cy="917848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72CF74-7B62-D27F-DC0A-51D3036E0AFE}"/>
              </a:ext>
            </a:extLst>
          </p:cNvPr>
          <p:cNvSpPr txBox="1"/>
          <p:nvPr/>
        </p:nvSpPr>
        <p:spPr>
          <a:xfrm>
            <a:off x="15820913" y="3483550"/>
            <a:ext cx="66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2" charset="-127"/>
                <a:ea typeface="KBO 다이아고딕 Bold" pitchFamily="2" charset="-127"/>
              </a:rPr>
              <a:t>1</a:t>
            </a:r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157260-2C03-AF98-8B7F-881022EAED5C}"/>
              </a:ext>
            </a:extLst>
          </p:cNvPr>
          <p:cNvSpPr txBox="1"/>
          <p:nvPr/>
        </p:nvSpPr>
        <p:spPr>
          <a:xfrm>
            <a:off x="13897141" y="3483550"/>
            <a:ext cx="60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2" charset="-127"/>
                <a:ea typeface="KBO 다이아고딕 Bold" pitchFamily="2" charset="-127"/>
              </a:rPr>
              <a:t>3</a:t>
            </a:r>
            <a:r>
              <a:rPr lang="ko-KR" altLang="en-US" sz="2000" b="1" dirty="0">
                <a:latin typeface="KBO 다이아고딕 Bold" pitchFamily="2" charset="-127"/>
                <a:ea typeface="KBO 다이아고딕 Bold" pitchFamily="2" charset="-127"/>
              </a:rPr>
              <a:t>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1B2B2A-B43C-FA01-74C0-69BBCD246F14}"/>
              </a:ext>
            </a:extLst>
          </p:cNvPr>
          <p:cNvSpPr txBox="1"/>
          <p:nvPr/>
        </p:nvSpPr>
        <p:spPr>
          <a:xfrm>
            <a:off x="14569619" y="4743390"/>
            <a:ext cx="117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2" charset="-127"/>
                <a:ea typeface="KBO 다이아고딕 Bold" pitchFamily="2" charset="-127"/>
              </a:rPr>
              <a:t>HOME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57260-2C03-AF98-8B7F-881022EAED5C}"/>
              </a:ext>
            </a:extLst>
          </p:cNvPr>
          <p:cNvSpPr txBox="1"/>
          <p:nvPr/>
        </p:nvSpPr>
        <p:spPr>
          <a:xfrm>
            <a:off x="14863273" y="2619910"/>
            <a:ext cx="60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2" charset="-127"/>
                <a:ea typeface="KBO 다이아고딕 Bold" pitchFamily="2" charset="-127"/>
              </a:rPr>
              <a:t>2</a:t>
            </a:r>
            <a:r>
              <a:rPr lang="ko-KR" altLang="en-US" sz="2000" b="1" dirty="0" err="1">
                <a:latin typeface="KBO 다이아고딕 Bold" pitchFamily="2" charset="-127"/>
                <a:ea typeface="KBO 다이아고딕 Bold" pitchFamily="2" charset="-127"/>
              </a:rPr>
              <a:t>루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157260-2C03-AF98-8B7F-881022EAED5C}"/>
              </a:ext>
            </a:extLst>
          </p:cNvPr>
          <p:cNvSpPr txBox="1"/>
          <p:nvPr/>
        </p:nvSpPr>
        <p:spPr>
          <a:xfrm>
            <a:off x="13726150" y="2631666"/>
            <a:ext cx="78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KBO 다이아고딕 Bold" pitchFamily="2" charset="-127"/>
                <a:ea typeface="KBO 다이아고딕 Bold" pitchFamily="2" charset="-127"/>
              </a:rPr>
              <a:t>내야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157260-2C03-AF98-8B7F-881022EAED5C}"/>
              </a:ext>
            </a:extLst>
          </p:cNvPr>
          <p:cNvSpPr txBox="1"/>
          <p:nvPr/>
        </p:nvSpPr>
        <p:spPr>
          <a:xfrm>
            <a:off x="14715220" y="1240955"/>
            <a:ext cx="78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KBO 다이아고딕 Bold" pitchFamily="2" charset="-127"/>
                <a:ea typeface="KBO 다이아고딕 Bold" pitchFamily="2" charset="-127"/>
              </a:rPr>
              <a:t>외야</a:t>
            </a:r>
            <a:endParaRPr lang="ko-KR" altLang="en-US" sz="20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44AFA6BC-368C-5017-0DB7-54C797BFA142}"/>
              </a:ext>
            </a:extLst>
          </p:cNvPr>
          <p:cNvSpPr txBox="1"/>
          <p:nvPr/>
        </p:nvSpPr>
        <p:spPr>
          <a:xfrm>
            <a:off x="16074671" y="9397355"/>
            <a:ext cx="2102493" cy="78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  <a:cs typeface="Alata"/>
                <a:sym typeface="Alata"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07439-9137-A348-DC79-35CECBBDF259}"/>
              </a:ext>
            </a:extLst>
          </p:cNvPr>
          <p:cNvSpPr txBox="1"/>
          <p:nvPr/>
        </p:nvSpPr>
        <p:spPr>
          <a:xfrm>
            <a:off x="3393712" y="7933898"/>
            <a:ext cx="14783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KBO 다이아고딕 Bold" pitchFamily="2" charset="-127"/>
                <a:ea typeface="KBO 다이아고딕 Bold" pitchFamily="2" charset="-127"/>
              </a:rPr>
              <a:t>홈런 </a:t>
            </a:r>
            <a:r>
              <a:rPr lang="ko-KR" altLang="en-US" sz="3200" dirty="0">
                <a:latin typeface="KBO 다이아고딕 Medium" pitchFamily="2" charset="-127"/>
                <a:ea typeface="KBO 다이아고딕 Medium" pitchFamily="2" charset="-127"/>
              </a:rPr>
              <a:t>타자가 친 공이 외야 펜스를 넘어가면서 주자가 모두 홈으로 들어와 득점을 얻는 것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2380</TotalTime>
  <Words>3232</Words>
  <Application>Microsoft Office PowerPoint</Application>
  <PresentationFormat>사용자 지정</PresentationFormat>
  <Paragraphs>1571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KBO 다이아고딕 Medium</vt:lpstr>
      <vt:lpstr>맑은 고딕</vt:lpstr>
      <vt:lpstr>Alata</vt:lpstr>
      <vt:lpstr>Jockey One</vt:lpstr>
      <vt:lpstr>Arial</vt:lpstr>
      <vt:lpstr>KBO 다이아고딕 Bold</vt:lpstr>
      <vt:lpstr>G마켓 산스 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zerohan</dc:creator>
  <cp:lastModifiedBy>지우 김</cp:lastModifiedBy>
  <cp:revision>113</cp:revision>
  <dcterms:modified xsi:type="dcterms:W3CDTF">2024-06-27T02:48:25Z</dcterms:modified>
</cp:coreProperties>
</file>